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633" r:id="rId3"/>
    <p:sldId id="580" r:id="rId4"/>
    <p:sldId id="620" r:id="rId5"/>
    <p:sldId id="581" r:id="rId6"/>
    <p:sldId id="586" r:id="rId7"/>
    <p:sldId id="582" r:id="rId8"/>
    <p:sldId id="583" r:id="rId9"/>
    <p:sldId id="584" r:id="rId10"/>
    <p:sldId id="585" r:id="rId11"/>
    <p:sldId id="590" r:id="rId12"/>
    <p:sldId id="589" r:id="rId13"/>
    <p:sldId id="595" r:id="rId14"/>
    <p:sldId id="591" r:id="rId15"/>
    <p:sldId id="592" r:id="rId16"/>
    <p:sldId id="593" r:id="rId17"/>
    <p:sldId id="596" r:id="rId18"/>
    <p:sldId id="597" r:id="rId19"/>
    <p:sldId id="598" r:id="rId20"/>
    <p:sldId id="599" r:id="rId21"/>
    <p:sldId id="600" r:id="rId22"/>
    <p:sldId id="601" r:id="rId23"/>
    <p:sldId id="602" r:id="rId24"/>
    <p:sldId id="352" r:id="rId25"/>
    <p:sldId id="496" r:id="rId26"/>
    <p:sldId id="497" r:id="rId27"/>
    <p:sldId id="498" r:id="rId28"/>
    <p:sldId id="499" r:id="rId29"/>
    <p:sldId id="500" r:id="rId30"/>
    <p:sldId id="501" r:id="rId31"/>
    <p:sldId id="502" r:id="rId32"/>
    <p:sldId id="503" r:id="rId33"/>
    <p:sldId id="504" r:id="rId34"/>
    <p:sldId id="505" r:id="rId35"/>
    <p:sldId id="506" r:id="rId36"/>
    <p:sldId id="507" r:id="rId37"/>
    <p:sldId id="508" r:id="rId38"/>
    <p:sldId id="509" r:id="rId39"/>
    <p:sldId id="510" r:id="rId40"/>
    <p:sldId id="511" r:id="rId41"/>
    <p:sldId id="512" r:id="rId42"/>
    <p:sldId id="513" r:id="rId43"/>
    <p:sldId id="514" r:id="rId44"/>
    <p:sldId id="515" r:id="rId45"/>
    <p:sldId id="284" r:id="rId46"/>
    <p:sldId id="604" r:id="rId47"/>
    <p:sldId id="607" r:id="rId48"/>
    <p:sldId id="606" r:id="rId49"/>
    <p:sldId id="605" r:id="rId50"/>
    <p:sldId id="608" r:id="rId51"/>
    <p:sldId id="610" r:id="rId52"/>
    <p:sldId id="609" r:id="rId53"/>
    <p:sldId id="612" r:id="rId54"/>
    <p:sldId id="616" r:id="rId55"/>
    <p:sldId id="615" r:id="rId56"/>
    <p:sldId id="614" r:id="rId57"/>
    <p:sldId id="613" r:id="rId58"/>
    <p:sldId id="617" r:id="rId59"/>
    <p:sldId id="619" r:id="rId60"/>
    <p:sldId id="464" r:id="rId61"/>
    <p:sldId id="465" r:id="rId62"/>
    <p:sldId id="286" r:id="rId63"/>
    <p:sldId id="603" r:id="rId64"/>
    <p:sldId id="288" r:id="rId65"/>
    <p:sldId id="282" r:id="rId66"/>
    <p:sldId id="621" r:id="rId67"/>
    <p:sldId id="623" r:id="rId68"/>
    <p:sldId id="625" r:id="rId69"/>
    <p:sldId id="624" r:id="rId70"/>
    <p:sldId id="626" r:id="rId71"/>
    <p:sldId id="627" r:id="rId72"/>
    <p:sldId id="628" r:id="rId73"/>
    <p:sldId id="629" r:id="rId74"/>
    <p:sldId id="635" r:id="rId75"/>
    <p:sldId id="636" r:id="rId76"/>
    <p:sldId id="631" r:id="rId77"/>
    <p:sldId id="630" r:id="rId78"/>
    <p:sldId id="312" r:id="rId79"/>
    <p:sldId id="495" r:id="rId80"/>
    <p:sldId id="415" r:id="rId81"/>
    <p:sldId id="622" r:id="rId82"/>
    <p:sldId id="517" r:id="rId83"/>
    <p:sldId id="518" r:id="rId84"/>
    <p:sldId id="519" r:id="rId85"/>
    <p:sldId id="520" r:id="rId86"/>
    <p:sldId id="521" r:id="rId87"/>
    <p:sldId id="522" r:id="rId88"/>
    <p:sldId id="523" r:id="rId89"/>
    <p:sldId id="524" r:id="rId90"/>
    <p:sldId id="525" r:id="rId91"/>
    <p:sldId id="526" r:id="rId92"/>
    <p:sldId id="527" r:id="rId93"/>
    <p:sldId id="528" r:id="rId94"/>
    <p:sldId id="529" r:id="rId95"/>
    <p:sldId id="634" r:id="rId96"/>
    <p:sldId id="530" r:id="rId97"/>
    <p:sldId id="531" r:id="rId98"/>
    <p:sldId id="532" r:id="rId99"/>
    <p:sldId id="533" r:id="rId100"/>
    <p:sldId id="534" r:id="rId101"/>
    <p:sldId id="535" r:id="rId102"/>
    <p:sldId id="536" r:id="rId103"/>
    <p:sldId id="537" r:id="rId104"/>
    <p:sldId id="538" r:id="rId105"/>
    <p:sldId id="539" r:id="rId106"/>
    <p:sldId id="540" r:id="rId107"/>
    <p:sldId id="541" r:id="rId108"/>
    <p:sldId id="542" r:id="rId109"/>
    <p:sldId id="543" r:id="rId110"/>
    <p:sldId id="544" r:id="rId111"/>
    <p:sldId id="545" r:id="rId112"/>
    <p:sldId id="546" r:id="rId113"/>
    <p:sldId id="547" r:id="rId114"/>
    <p:sldId id="548" r:id="rId115"/>
    <p:sldId id="549" r:id="rId116"/>
    <p:sldId id="550" r:id="rId117"/>
    <p:sldId id="551" r:id="rId118"/>
    <p:sldId id="552" r:id="rId119"/>
    <p:sldId id="553" r:id="rId120"/>
    <p:sldId id="554" r:id="rId121"/>
    <p:sldId id="555" r:id="rId122"/>
    <p:sldId id="556" r:id="rId123"/>
    <p:sldId id="557" r:id="rId124"/>
    <p:sldId id="558" r:id="rId125"/>
    <p:sldId id="559" r:id="rId126"/>
    <p:sldId id="560" r:id="rId127"/>
    <p:sldId id="561" r:id="rId128"/>
    <p:sldId id="562" r:id="rId129"/>
    <p:sldId id="563" r:id="rId130"/>
    <p:sldId id="564" r:id="rId131"/>
    <p:sldId id="565" r:id="rId132"/>
    <p:sldId id="566" r:id="rId133"/>
    <p:sldId id="567" r:id="rId134"/>
    <p:sldId id="568" r:id="rId135"/>
    <p:sldId id="569" r:id="rId136"/>
    <p:sldId id="570" r:id="rId137"/>
    <p:sldId id="571" r:id="rId138"/>
    <p:sldId id="572" r:id="rId139"/>
    <p:sldId id="573" r:id="rId140"/>
    <p:sldId id="574" r:id="rId141"/>
    <p:sldId id="575" r:id="rId142"/>
    <p:sldId id="576" r:id="rId143"/>
    <p:sldId id="577" r:id="rId144"/>
    <p:sldId id="578" r:id="rId145"/>
    <p:sldId id="579" r:id="rId146"/>
    <p:sldId id="453" r:id="rId147"/>
    <p:sldId id="454" r:id="rId148"/>
    <p:sldId id="455" r:id="rId149"/>
    <p:sldId id="456" r:id="rId150"/>
    <p:sldId id="457" r:id="rId151"/>
    <p:sldId id="458" r:id="rId152"/>
    <p:sldId id="408" r:id="rId153"/>
    <p:sldId id="462" r:id="rId154"/>
    <p:sldId id="409" r:id="rId155"/>
    <p:sldId id="411" r:id="rId156"/>
    <p:sldId id="412" r:id="rId157"/>
    <p:sldId id="463" r:id="rId158"/>
    <p:sldId id="413" r:id="rId159"/>
    <p:sldId id="414" r:id="rId160"/>
    <p:sldId id="466" r:id="rId161"/>
    <p:sldId id="467" r:id="rId162"/>
    <p:sldId id="468" r:id="rId163"/>
    <p:sldId id="407" r:id="rId164"/>
    <p:sldId id="287" r:id="rId165"/>
    <p:sldId id="331" r:id="rId166"/>
    <p:sldId id="403" r:id="rId167"/>
    <p:sldId id="405" r:id="rId168"/>
    <p:sldId id="406" r:id="rId169"/>
    <p:sldId id="404" r:id="rId170"/>
    <p:sldId id="388" r:id="rId171"/>
    <p:sldId id="451" r:id="rId172"/>
    <p:sldId id="389" r:id="rId173"/>
    <p:sldId id="390" r:id="rId174"/>
    <p:sldId id="391" r:id="rId175"/>
    <p:sldId id="392" r:id="rId176"/>
    <p:sldId id="450" r:id="rId177"/>
    <p:sldId id="393" r:id="rId178"/>
    <p:sldId id="394" r:id="rId179"/>
    <p:sldId id="395" r:id="rId180"/>
    <p:sldId id="396" r:id="rId181"/>
    <p:sldId id="397" r:id="rId182"/>
    <p:sldId id="449" r:id="rId183"/>
    <p:sldId id="398" r:id="rId184"/>
    <p:sldId id="399" r:id="rId185"/>
    <p:sldId id="400" r:id="rId186"/>
    <p:sldId id="401" r:id="rId187"/>
    <p:sldId id="402" r:id="rId188"/>
    <p:sldId id="416" r:id="rId189"/>
    <p:sldId id="417" r:id="rId190"/>
    <p:sldId id="422" r:id="rId191"/>
    <p:sldId id="423" r:id="rId192"/>
    <p:sldId id="424" r:id="rId193"/>
    <p:sldId id="418" r:id="rId194"/>
    <p:sldId id="419" r:id="rId195"/>
    <p:sldId id="420" r:id="rId196"/>
    <p:sldId id="421" r:id="rId197"/>
    <p:sldId id="425" r:id="rId198"/>
    <p:sldId id="429" r:id="rId199"/>
    <p:sldId id="426" r:id="rId200"/>
    <p:sldId id="427" r:id="rId201"/>
    <p:sldId id="428" r:id="rId202"/>
    <p:sldId id="436" r:id="rId203"/>
    <p:sldId id="448" r:id="rId204"/>
    <p:sldId id="430" r:id="rId205"/>
    <p:sldId id="431" r:id="rId206"/>
    <p:sldId id="432" r:id="rId207"/>
    <p:sldId id="433" r:id="rId208"/>
    <p:sldId id="434" r:id="rId209"/>
    <p:sldId id="435" r:id="rId210"/>
    <p:sldId id="441" r:id="rId211"/>
    <p:sldId id="437" r:id="rId212"/>
    <p:sldId id="438" r:id="rId213"/>
    <p:sldId id="439" r:id="rId214"/>
    <p:sldId id="440" r:id="rId215"/>
    <p:sldId id="442" r:id="rId216"/>
    <p:sldId id="446" r:id="rId217"/>
    <p:sldId id="447" r:id="rId218"/>
    <p:sldId id="445" r:id="rId219"/>
    <p:sldId id="443" r:id="rId220"/>
    <p:sldId id="444" r:id="rId221"/>
    <p:sldId id="308" r:id="rId222"/>
    <p:sldId id="309" r:id="rId223"/>
    <p:sldId id="310" r:id="rId224"/>
    <p:sldId id="311" r:id="rId225"/>
    <p:sldId id="292" r:id="rId226"/>
    <p:sldId id="294" r:id="rId227"/>
    <p:sldId id="295" r:id="rId228"/>
    <p:sldId id="296" r:id="rId229"/>
    <p:sldId id="297" r:id="rId230"/>
    <p:sldId id="298" r:id="rId231"/>
    <p:sldId id="299" r:id="rId232"/>
    <p:sldId id="300" r:id="rId233"/>
    <p:sldId id="301" r:id="rId234"/>
    <p:sldId id="283" r:id="rId235"/>
    <p:sldId id="314" r:id="rId236"/>
    <p:sldId id="317" r:id="rId237"/>
    <p:sldId id="632" r:id="rId238"/>
    <p:sldId id="313" r:id="rId239"/>
    <p:sldId id="315" r:id="rId240"/>
    <p:sldId id="318" r:id="rId241"/>
    <p:sldId id="326" r:id="rId242"/>
    <p:sldId id="316" r:id="rId243"/>
    <p:sldId id="319" r:id="rId244"/>
    <p:sldId id="321" r:id="rId245"/>
    <p:sldId id="320" r:id="rId246"/>
    <p:sldId id="322" r:id="rId247"/>
    <p:sldId id="323" r:id="rId248"/>
    <p:sldId id="324" r:id="rId249"/>
    <p:sldId id="330" r:id="rId250"/>
    <p:sldId id="325" r:id="rId251"/>
    <p:sldId id="327" r:id="rId252"/>
    <p:sldId id="328" r:id="rId253"/>
    <p:sldId id="329" r:id="rId254"/>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046" autoAdjust="0"/>
    <p:restoredTop sz="94470" autoAdjust="0"/>
  </p:normalViewPr>
  <p:slideViewPr>
    <p:cSldViewPr>
      <p:cViewPr varScale="1">
        <p:scale>
          <a:sx n="68" d="100"/>
          <a:sy n="68" d="100"/>
        </p:scale>
        <p:origin x="756" y="72"/>
      </p:cViewPr>
      <p:guideLst>
        <p:guide orient="horz" pos="2160"/>
        <p:guide pos="2880"/>
      </p:guideLst>
    </p:cSldViewPr>
  </p:slideViewPr>
  <p:outlineViewPr>
    <p:cViewPr>
      <p:scale>
        <a:sx n="33" d="100"/>
        <a:sy n="33" d="100"/>
      </p:scale>
      <p:origin x="0" y="187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54" Type="http://schemas.openxmlformats.org/officeDocument/2006/relationships/slide" Target="slides/slide253.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presProps" Target="pres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theme" Target="theme/theme1.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9" name="Titel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nl-NL"/>
              <a:t>Klik om de stijl te bewerken</a:t>
            </a:r>
            <a:endParaRPr kumimoji="0" lang="en-US"/>
          </a:p>
        </p:txBody>
      </p:sp>
      <p:sp>
        <p:nvSpPr>
          <p:cNvPr id="17" name="Ondertitel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nl-NL"/>
              <a:t>Klik om het opmaakprofiel van de modelondertitel te bewerken</a:t>
            </a:r>
            <a:endParaRPr kumimoji="0" lang="en-US"/>
          </a:p>
        </p:txBody>
      </p:sp>
      <p:sp>
        <p:nvSpPr>
          <p:cNvPr id="30" name="Tijdelijke aanduiding voor datum 29"/>
          <p:cNvSpPr>
            <a:spLocks noGrp="1"/>
          </p:cNvSpPr>
          <p:nvPr>
            <p:ph type="dt" sz="half" idx="10"/>
          </p:nvPr>
        </p:nvSpPr>
        <p:spPr/>
        <p:txBody>
          <a:bodyPr/>
          <a:lstStyle/>
          <a:p>
            <a:fld id="{EC72C6C8-7525-47FF-8C98-6F6177F8A125}" type="datetimeFigureOut">
              <a:rPr lang="nl-NL" smtClean="0"/>
              <a:pPr/>
              <a:t>16-8-2018</a:t>
            </a:fld>
            <a:endParaRPr lang="nl-NL"/>
          </a:p>
        </p:txBody>
      </p:sp>
      <p:sp>
        <p:nvSpPr>
          <p:cNvPr id="19" name="Tijdelijke aanduiding voor voettekst 18"/>
          <p:cNvSpPr>
            <a:spLocks noGrp="1"/>
          </p:cNvSpPr>
          <p:nvPr>
            <p:ph type="ftr" sz="quarter" idx="11"/>
          </p:nvPr>
        </p:nvSpPr>
        <p:spPr/>
        <p:txBody>
          <a:bodyPr/>
          <a:lstStyle/>
          <a:p>
            <a:endParaRPr lang="nl-NL"/>
          </a:p>
        </p:txBody>
      </p:sp>
      <p:sp>
        <p:nvSpPr>
          <p:cNvPr id="27" name="Tijdelijke aanduiding voor dianummer 26"/>
          <p:cNvSpPr>
            <a:spLocks noGrp="1"/>
          </p:cNvSpPr>
          <p:nvPr>
            <p:ph type="sldNum" sz="quarter" idx="12"/>
          </p:nvPr>
        </p:nvSpPr>
        <p:spPr/>
        <p:txBody>
          <a:bodyPr/>
          <a:lstStyle/>
          <a:p>
            <a:fld id="{E5CA47D6-963A-49CA-8B0D-42E9E6D1FC51}"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3" name="Tijdelijke aanduiding voor verticale tekst 2"/>
          <p:cNvSpPr>
            <a:spLocks noGrp="1"/>
          </p:cNvSpPr>
          <p:nvPr>
            <p:ph type="body" orient="vert" idx="1"/>
          </p:nvPr>
        </p:nvSpPr>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EC72C6C8-7525-47FF-8C98-6F6177F8A125}" type="datetimeFigureOut">
              <a:rPr lang="nl-NL" smtClean="0"/>
              <a:pPr/>
              <a:t>16-8-2018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5CA47D6-963A-49CA-8B0D-42E9E6D1FC51}"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914401"/>
            <a:ext cx="2057400" cy="5211763"/>
          </a:xfrm>
        </p:spPr>
        <p:txBody>
          <a:bodyPr vert="eaVert"/>
          <a:lstStyle/>
          <a:p>
            <a:r>
              <a:rPr kumimoji="0" lang="nl-NL"/>
              <a:t>Klik om de stijl te bewerken</a:t>
            </a:r>
            <a:endParaRPr kumimoji="0" lang="en-US"/>
          </a:p>
        </p:txBody>
      </p:sp>
      <p:sp>
        <p:nvSpPr>
          <p:cNvPr id="3" name="Tijdelijke aanduiding voor verticale tekst 2"/>
          <p:cNvSpPr>
            <a:spLocks noGrp="1"/>
          </p:cNvSpPr>
          <p:nvPr>
            <p:ph type="body" orient="vert" idx="1"/>
          </p:nvPr>
        </p:nvSpPr>
        <p:spPr>
          <a:xfrm>
            <a:off x="457200" y="914401"/>
            <a:ext cx="6019800" cy="5211763"/>
          </a:xfrm>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EC72C6C8-7525-47FF-8C98-6F6177F8A125}" type="datetimeFigureOut">
              <a:rPr lang="nl-NL" smtClean="0"/>
              <a:pPr/>
              <a:t>16-8-2018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5CA47D6-963A-49CA-8B0D-42E9E6D1FC51}"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3" name="Tijdelijke aanduiding voor inhoud 2"/>
          <p:cNvSpPr>
            <a:spLocks noGrp="1"/>
          </p:cNvSpPr>
          <p:nvPr>
            <p:ph idx="1"/>
          </p:nvPr>
        </p:nvSpPr>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EC72C6C8-7525-47FF-8C98-6F6177F8A125}" type="datetimeFigureOut">
              <a:rPr lang="nl-NL" smtClean="0"/>
              <a:pPr/>
              <a:t>16-8-2018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5CA47D6-963A-49CA-8B0D-42E9E6D1FC51}"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nl-NL"/>
              <a:t>Klik om de stijl te bewerken</a:t>
            </a:r>
            <a:endParaRPr kumimoji="0" lang="en-US"/>
          </a:p>
        </p:txBody>
      </p:sp>
      <p:sp>
        <p:nvSpPr>
          <p:cNvPr id="3" name="Tijdelijke aanduiding voor tekst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nl-NL"/>
              <a:t>Klik om de modelstijlen te bewerken</a:t>
            </a:r>
          </a:p>
        </p:txBody>
      </p:sp>
      <p:sp>
        <p:nvSpPr>
          <p:cNvPr id="4" name="Tijdelijke aanduiding voor datum 3"/>
          <p:cNvSpPr>
            <a:spLocks noGrp="1"/>
          </p:cNvSpPr>
          <p:nvPr>
            <p:ph type="dt" sz="half" idx="10"/>
          </p:nvPr>
        </p:nvSpPr>
        <p:spPr/>
        <p:txBody>
          <a:bodyPr/>
          <a:lstStyle/>
          <a:p>
            <a:fld id="{EC72C6C8-7525-47FF-8C98-6F6177F8A125}" type="datetimeFigureOut">
              <a:rPr lang="nl-NL" smtClean="0"/>
              <a:pPr/>
              <a:t>16-8-2018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5CA47D6-963A-49CA-8B0D-42E9E6D1FC51}"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229600" cy="1143000"/>
          </a:xfrm>
        </p:spPr>
        <p:txBody>
          <a:bodyPr/>
          <a:lstStyle/>
          <a:p>
            <a:r>
              <a:rPr kumimoji="0" lang="nl-NL"/>
              <a:t>Klik om de stijl te bewerken</a:t>
            </a:r>
            <a:endParaRPr kumimoji="0" lang="en-US"/>
          </a:p>
        </p:txBody>
      </p:sp>
      <p:sp>
        <p:nvSpPr>
          <p:cNvPr id="3" name="Tijdelijke aanduiding voor inhoud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inhoud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5" name="Tijdelijke aanduiding voor datum 4"/>
          <p:cNvSpPr>
            <a:spLocks noGrp="1"/>
          </p:cNvSpPr>
          <p:nvPr>
            <p:ph type="dt" sz="half" idx="10"/>
          </p:nvPr>
        </p:nvSpPr>
        <p:spPr/>
        <p:txBody>
          <a:bodyPr/>
          <a:lstStyle/>
          <a:p>
            <a:fld id="{EC72C6C8-7525-47FF-8C98-6F6177F8A125}" type="datetimeFigureOut">
              <a:rPr lang="nl-NL" smtClean="0"/>
              <a:pPr/>
              <a:t>16-8-2018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E5CA47D6-963A-49CA-8B0D-42E9E6D1FC51}"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229600" cy="1143000"/>
          </a:xfrm>
        </p:spPr>
        <p:txBody>
          <a:bodyPr tIns="45720" anchor="b"/>
          <a:lstStyle>
            <a:lvl1pPr>
              <a:defRPr/>
            </a:lvl1pPr>
          </a:lstStyle>
          <a:p>
            <a:r>
              <a:rPr kumimoji="0" lang="nl-NL"/>
              <a:t>Klik om de stijl te bewerken</a:t>
            </a:r>
            <a:endParaRPr kumimoji="0" lang="en-US"/>
          </a:p>
        </p:txBody>
      </p:sp>
      <p:sp>
        <p:nvSpPr>
          <p:cNvPr id="3" name="Tijdelijke aanduiding voor tekst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nl-NL"/>
              <a:t>Klik om de modelstijlen te bewerken</a:t>
            </a:r>
          </a:p>
        </p:txBody>
      </p:sp>
      <p:sp>
        <p:nvSpPr>
          <p:cNvPr id="4" name="Tijdelijke aanduiding voor tekst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nl-NL"/>
              <a:t>Klik om de modelstijlen te bewerken</a:t>
            </a:r>
          </a:p>
        </p:txBody>
      </p:sp>
      <p:sp>
        <p:nvSpPr>
          <p:cNvPr id="5" name="Tijdelijke aanduiding voor inhoud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6" name="Tijdelijke aanduiding voor inhoud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7" name="Tijdelijke aanduiding voor datum 6"/>
          <p:cNvSpPr>
            <a:spLocks noGrp="1"/>
          </p:cNvSpPr>
          <p:nvPr>
            <p:ph type="dt" sz="half" idx="10"/>
          </p:nvPr>
        </p:nvSpPr>
        <p:spPr/>
        <p:txBody>
          <a:bodyPr/>
          <a:lstStyle/>
          <a:p>
            <a:fld id="{EC72C6C8-7525-47FF-8C98-6F6177F8A125}" type="datetimeFigureOut">
              <a:rPr lang="nl-NL" smtClean="0"/>
              <a:pPr/>
              <a:t>16-8-2018</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E5CA47D6-963A-49CA-8B0D-42E9E6D1FC51}"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nl-NL"/>
              <a:t>Klik om de stijl te bewerken</a:t>
            </a:r>
            <a:endParaRPr kumimoji="0" lang="en-US"/>
          </a:p>
        </p:txBody>
      </p:sp>
      <p:sp>
        <p:nvSpPr>
          <p:cNvPr id="3" name="Tijdelijke aanduiding voor datum 2"/>
          <p:cNvSpPr>
            <a:spLocks noGrp="1"/>
          </p:cNvSpPr>
          <p:nvPr>
            <p:ph type="dt" sz="half" idx="10"/>
          </p:nvPr>
        </p:nvSpPr>
        <p:spPr/>
        <p:txBody>
          <a:bodyPr/>
          <a:lstStyle/>
          <a:p>
            <a:fld id="{EC72C6C8-7525-47FF-8C98-6F6177F8A125}" type="datetimeFigureOut">
              <a:rPr lang="nl-NL" smtClean="0"/>
              <a:pPr/>
              <a:t>16-8-2018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E5CA47D6-963A-49CA-8B0D-42E9E6D1FC51}"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EC72C6C8-7525-47FF-8C98-6F6177F8A125}" type="datetimeFigureOut">
              <a:rPr lang="nl-NL" smtClean="0"/>
              <a:pPr/>
              <a:t>16-8-2018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E5CA47D6-963A-49CA-8B0D-42E9E6D1FC51}"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nl-NL"/>
              <a:t>Klik om de stijl te bewerken</a:t>
            </a:r>
            <a:endParaRPr kumimoji="0" lang="en-US"/>
          </a:p>
        </p:txBody>
      </p:sp>
      <p:sp>
        <p:nvSpPr>
          <p:cNvPr id="3" name="Tijdelijke aanduiding voor tekst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nl-NL"/>
              <a:t>Klik om de modelstijlen te bewerken</a:t>
            </a:r>
          </a:p>
        </p:txBody>
      </p:sp>
      <p:sp>
        <p:nvSpPr>
          <p:cNvPr id="4" name="Tijdelijke aanduiding voor inhoud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5" name="Tijdelijke aanduiding voor datum 4"/>
          <p:cNvSpPr>
            <a:spLocks noGrp="1"/>
          </p:cNvSpPr>
          <p:nvPr>
            <p:ph type="dt" sz="half" idx="10"/>
          </p:nvPr>
        </p:nvSpPr>
        <p:spPr/>
        <p:txBody>
          <a:bodyPr/>
          <a:lstStyle/>
          <a:p>
            <a:fld id="{EC72C6C8-7525-47FF-8C98-6F6177F8A125}" type="datetimeFigureOut">
              <a:rPr lang="nl-NL" smtClean="0"/>
              <a:pPr/>
              <a:t>16-8-2018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E5CA47D6-963A-49CA-8B0D-42E9E6D1FC51}"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9" name="Rechthoek met één afgeknipte en afgeronde hoek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hthoekige driehoek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el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nl-NL"/>
              <a:t>Klik om de stijl te bewerken</a:t>
            </a:r>
            <a:endParaRPr kumimoji="0" lang="en-US"/>
          </a:p>
        </p:txBody>
      </p:sp>
      <p:sp>
        <p:nvSpPr>
          <p:cNvPr id="4" name="Tijdelijke aanduiding voor tekst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nl-NL"/>
              <a:t>Klik om de modelstijlen te bewerken</a:t>
            </a:r>
          </a:p>
        </p:txBody>
      </p:sp>
      <p:sp>
        <p:nvSpPr>
          <p:cNvPr id="5" name="Tijdelijke aanduiding voor datum 4"/>
          <p:cNvSpPr>
            <a:spLocks noGrp="1"/>
          </p:cNvSpPr>
          <p:nvPr>
            <p:ph type="dt" sz="half" idx="10"/>
          </p:nvPr>
        </p:nvSpPr>
        <p:spPr/>
        <p:txBody>
          <a:bodyPr/>
          <a:lstStyle/>
          <a:p>
            <a:fld id="{EC72C6C8-7525-47FF-8C98-6F6177F8A125}" type="datetimeFigureOut">
              <a:rPr lang="nl-NL" smtClean="0"/>
              <a:pPr/>
              <a:t>16-8-2018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a:xfrm>
            <a:off x="8077200" y="6356350"/>
            <a:ext cx="609600" cy="365125"/>
          </a:xfrm>
        </p:spPr>
        <p:txBody>
          <a:bodyPr/>
          <a:lstStyle/>
          <a:p>
            <a:fld id="{E5CA47D6-963A-49CA-8B0D-42E9E6D1FC51}" type="slidenum">
              <a:rPr lang="nl-NL" smtClean="0"/>
              <a:pPr/>
              <a:t>‹nr.›</a:t>
            </a:fld>
            <a:endParaRPr lang="nl-NL"/>
          </a:p>
        </p:txBody>
      </p:sp>
      <p:sp>
        <p:nvSpPr>
          <p:cNvPr id="3" name="Tijdelijke aanduiding voor afbeelding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nl-NL"/>
              <a:t>Klik op het pictogram als u een afbeelding wilt toevoegen</a:t>
            </a:r>
            <a:endParaRPr kumimoji="0" lang="en-US"/>
          </a:p>
        </p:txBody>
      </p:sp>
      <p:sp>
        <p:nvSpPr>
          <p:cNvPr id="10" name="Vrije v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Vrije v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7" name="Vrije v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Vrije v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jdelijke aanduiding voor titel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nl-NL"/>
              <a:t>Klik om de stijl te bewerken</a:t>
            </a:r>
            <a:endParaRPr kumimoji="0" lang="en-US"/>
          </a:p>
        </p:txBody>
      </p:sp>
      <p:sp>
        <p:nvSpPr>
          <p:cNvPr id="30" name="Tijdelijke aanduiding voor tekst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nl-NL"/>
              <a:t>Klik om de modelstijlen te bewerken</a:t>
            </a:r>
          </a:p>
          <a:p>
            <a:pPr lvl="1" eaLnBrk="1" latinLnBrk="0" hangingPunct="1"/>
            <a:r>
              <a:rPr kumimoji="0" lang="nl-NL"/>
              <a:t>Tweede niveau</a:t>
            </a:r>
          </a:p>
          <a:p>
            <a:pPr lvl="2" eaLnBrk="1" latinLnBrk="0" hangingPunct="1"/>
            <a:r>
              <a:rPr kumimoji="0" lang="nl-NL"/>
              <a:t>Derde niveau</a:t>
            </a:r>
          </a:p>
          <a:p>
            <a:pPr lvl="3" eaLnBrk="1" latinLnBrk="0" hangingPunct="1"/>
            <a:r>
              <a:rPr kumimoji="0" lang="nl-NL"/>
              <a:t>Vierde niveau</a:t>
            </a:r>
          </a:p>
          <a:p>
            <a:pPr lvl="4" eaLnBrk="1" latinLnBrk="0" hangingPunct="1"/>
            <a:r>
              <a:rPr kumimoji="0" lang="nl-NL"/>
              <a:t>Vijfde niveau</a:t>
            </a:r>
            <a:endParaRPr kumimoji="0" lang="en-US"/>
          </a:p>
        </p:txBody>
      </p:sp>
      <p:sp>
        <p:nvSpPr>
          <p:cNvPr id="10" name="Tijdelijke aanduiding voor datum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C72C6C8-7525-47FF-8C98-6F6177F8A125}" type="datetimeFigureOut">
              <a:rPr lang="nl-NL" smtClean="0"/>
              <a:pPr/>
              <a:t>16-8-2018</a:t>
            </a:fld>
            <a:endParaRPr lang="nl-NL"/>
          </a:p>
        </p:txBody>
      </p:sp>
      <p:sp>
        <p:nvSpPr>
          <p:cNvPr id="22" name="Tijdelijke aanduiding voor voettekst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nl-NL"/>
          </a:p>
        </p:txBody>
      </p:sp>
      <p:sp>
        <p:nvSpPr>
          <p:cNvPr id="18" name="Tijdelijke aanduiding voor dianumm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5CA47D6-963A-49CA-8B0D-42E9E6D1FC51}" type="slidenum">
              <a:rPr lang="nl-NL" smtClean="0"/>
              <a:pPr/>
              <a:t>‹nr.›</a:t>
            </a:fld>
            <a:endParaRPr lang="nl-NL"/>
          </a:p>
        </p:txBody>
      </p:sp>
      <p:grpSp>
        <p:nvGrpSpPr>
          <p:cNvPr id="2" name="Groep 1"/>
          <p:cNvGrpSpPr/>
          <p:nvPr/>
        </p:nvGrpSpPr>
        <p:grpSpPr>
          <a:xfrm>
            <a:off x="-19017" y="202408"/>
            <a:ext cx="9180548" cy="649224"/>
            <a:chOff x="-19045" y="216550"/>
            <a:chExt cx="9180548" cy="649224"/>
          </a:xfrm>
        </p:grpSpPr>
        <p:sp>
          <p:nvSpPr>
            <p:cNvPr id="12" name="Vrije v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Vrije v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619672" y="1484784"/>
            <a:ext cx="5541240" cy="761256"/>
          </a:xfrm>
        </p:spPr>
        <p:txBody>
          <a:bodyPr>
            <a:normAutofit fontScale="90000"/>
          </a:bodyPr>
          <a:lstStyle/>
          <a:p>
            <a:r>
              <a:rPr lang="nl-NL" dirty="0"/>
              <a:t>Mei 1955 mei 1991</a:t>
            </a:r>
          </a:p>
        </p:txBody>
      </p:sp>
      <p:sp>
        <p:nvSpPr>
          <p:cNvPr id="3" name="Ondertitel 2"/>
          <p:cNvSpPr>
            <a:spLocks noGrp="1"/>
          </p:cNvSpPr>
          <p:nvPr>
            <p:ph type="subTitle" idx="1"/>
          </p:nvPr>
        </p:nvSpPr>
        <p:spPr>
          <a:xfrm>
            <a:off x="467544" y="2564904"/>
            <a:ext cx="8280920" cy="4032448"/>
          </a:xfrm>
        </p:spPr>
        <p:txBody>
          <a:bodyPr>
            <a:normAutofit fontScale="70000" lnSpcReduction="20000"/>
          </a:bodyPr>
          <a:lstStyle/>
          <a:p>
            <a:pPr algn="ctr"/>
            <a:endParaRPr lang="nl-NL" dirty="0"/>
          </a:p>
          <a:p>
            <a:pPr algn="ctr"/>
            <a:r>
              <a:rPr lang="nl-NL" dirty="0"/>
              <a:t>36 dienstjaren in beeld:</a:t>
            </a:r>
            <a:br>
              <a:rPr lang="nl-NL" dirty="0"/>
            </a:br>
            <a:r>
              <a:rPr lang="nl-NL" dirty="0"/>
              <a:t>3x een jaar opleiding Apeldoorn;</a:t>
            </a:r>
            <a:br>
              <a:rPr lang="nl-NL" dirty="0"/>
            </a:br>
            <a:r>
              <a:rPr lang="nl-NL" dirty="0"/>
              <a:t>Brigades: Soestdijk zomer 1956 tot zomer 1957 aansluitend naar  Amsterdam haven.  In 1960 naar de wachtmeesteropleiding . Plaatsing  brigade Amsterdam  Afd. Apd 8-5-1961 per  17-11-1962  gevolgd door de Afd. Justitie en per 1-8-1968 Amsterdam bijstand. Uitzending naar  Schöppingen Dld. 1974 Opperwachtmeesteropleiding terug naar Amsterdam naar de afdeling  Alg. Pol. Dienst, gevestigd in De Nederlandschebank. </a:t>
            </a:r>
            <a:br>
              <a:rPr lang="nl-NL" dirty="0"/>
            </a:br>
            <a:r>
              <a:rPr lang="nl-NL" dirty="0"/>
              <a:t>Gevolgd door een uitzendingen naar de Libanon in 1982, eind 1982–eind 1983                Schiphol 1983, volgt 2</a:t>
            </a:r>
            <a:r>
              <a:rPr lang="nl-NL" baseline="30000" dirty="0"/>
              <a:t>e</a:t>
            </a:r>
            <a:r>
              <a:rPr lang="nl-NL" dirty="0"/>
              <a:t> termijn Libanon en 1984 terug bij de brigade  Schiphol. Vanaf 1986 aldaar brigadecommandant. </a:t>
            </a:r>
            <a:br>
              <a:rPr lang="nl-NL" dirty="0"/>
            </a:br>
            <a:r>
              <a:rPr lang="nl-NL" dirty="0"/>
              <a:t>Mei 1991 functioneel leeftijdontslag. </a:t>
            </a:r>
            <a:br>
              <a:rPr lang="nl-NL" dirty="0"/>
            </a:br>
            <a:r>
              <a:rPr lang="nl-NL" dirty="0"/>
              <a:t>Van de plaatsingen  Libanon en  Schiphol zijn afzonderlijke power point presentaties samengesteld</a:t>
            </a:r>
            <a:br>
              <a:rPr lang="nl-NL" dirty="0"/>
            </a:br>
            <a:endParaRPr lang="nl-NL"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ieuwe Gebruiker\Pictures\AlleFotro's&amp;Dia'sNaarPpointOpDVD\Diensttijd\PPGereed\2eEskadron1.jpg"/>
          <p:cNvPicPr>
            <a:picLocks noChangeAspect="1" noChangeArrowheads="1"/>
          </p:cNvPicPr>
          <p:nvPr/>
        </p:nvPicPr>
        <p:blipFill>
          <a:blip r:embed="rId2" cstate="print"/>
          <a:srcRect/>
          <a:stretch>
            <a:fillRect/>
          </a:stretch>
        </p:blipFill>
        <p:spPr bwMode="auto">
          <a:xfrm>
            <a:off x="4211960" y="1844824"/>
            <a:ext cx="4656839" cy="4752528"/>
          </a:xfrm>
          <a:prstGeom prst="rect">
            <a:avLst/>
          </a:prstGeom>
          <a:noFill/>
        </p:spPr>
      </p:pic>
      <p:pic>
        <p:nvPicPr>
          <p:cNvPr id="7171" name="Picture 3" descr="C:\Users\Nieuwe Gebruiker\Pictures\AlleFotro's&amp;Dia'sNaarPpointOpDVD\Diensttijd\PPGereed\2eEskadronLol.jpg"/>
          <p:cNvPicPr>
            <a:picLocks noChangeAspect="1" noChangeArrowheads="1"/>
          </p:cNvPicPr>
          <p:nvPr/>
        </p:nvPicPr>
        <p:blipFill>
          <a:blip r:embed="rId3" cstate="print"/>
          <a:srcRect/>
          <a:stretch>
            <a:fillRect/>
          </a:stretch>
        </p:blipFill>
        <p:spPr bwMode="auto">
          <a:xfrm>
            <a:off x="323528" y="260648"/>
            <a:ext cx="4738440" cy="4464070"/>
          </a:xfrm>
          <a:prstGeom prst="rect">
            <a:avLst/>
          </a:prstGeom>
          <a:noFill/>
        </p:spPr>
      </p:pic>
      <p:sp>
        <p:nvSpPr>
          <p:cNvPr id="4" name="Ovaal 3"/>
          <p:cNvSpPr/>
          <p:nvPr/>
        </p:nvSpPr>
        <p:spPr>
          <a:xfrm>
            <a:off x="5148064" y="0"/>
            <a:ext cx="3995936" cy="17728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L-R: Venrooi Philippi,Verdonk,Segers te Velde en Velting </a:t>
            </a:r>
          </a:p>
        </p:txBody>
      </p:sp>
      <p:sp>
        <p:nvSpPr>
          <p:cNvPr id="5" name="Ovaal 4"/>
          <p:cNvSpPr/>
          <p:nvPr/>
        </p:nvSpPr>
        <p:spPr>
          <a:xfrm>
            <a:off x="611560" y="5085184"/>
            <a:ext cx="3312368" cy="1274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Foto rechts zelfde mensen in andere opstelling</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Nieuwe Gebruiker\Pictures\AlleFotro's&amp;Dia'sNaarPpointOpDVD\Diensttijd\PPGereed\BezekPrBernhHeli.jpg"/>
          <p:cNvPicPr>
            <a:picLocks noChangeAspect="1" noChangeArrowheads="1"/>
          </p:cNvPicPr>
          <p:nvPr/>
        </p:nvPicPr>
        <p:blipFill>
          <a:blip r:embed="rId2" cstate="print"/>
          <a:srcRect/>
          <a:stretch>
            <a:fillRect/>
          </a:stretch>
        </p:blipFill>
        <p:spPr bwMode="auto">
          <a:xfrm>
            <a:off x="-2636838" y="-2647950"/>
            <a:ext cx="15449551" cy="11315700"/>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ieuwe Gebruiker\Pictures\AlleFotro's&amp;Dia'sNaarPpointOpDVD\Diensttijd\PPGereed\CoOverdr2.jpg"/>
          <p:cNvPicPr>
            <a:picLocks noChangeAspect="1" noChangeArrowheads="1"/>
          </p:cNvPicPr>
          <p:nvPr/>
        </p:nvPicPr>
        <p:blipFill>
          <a:blip r:embed="rId2" cstate="print"/>
          <a:srcRect/>
          <a:stretch>
            <a:fillRect/>
          </a:stretch>
        </p:blipFill>
        <p:spPr bwMode="auto">
          <a:xfrm>
            <a:off x="899592" y="476672"/>
            <a:ext cx="7252944" cy="5130131"/>
          </a:xfrm>
          <a:prstGeom prst="rect">
            <a:avLst/>
          </a:prstGeom>
          <a:noFill/>
        </p:spPr>
      </p:pic>
      <p:sp>
        <p:nvSpPr>
          <p:cNvPr id="3" name="Afgeronde rechthoek 2"/>
          <p:cNvSpPr/>
          <p:nvPr/>
        </p:nvSpPr>
        <p:spPr>
          <a:xfrm>
            <a:off x="899592" y="5733256"/>
            <a:ext cx="727280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Commando overdracht C 2 GGW  Kol. Geschiere aan Kol. Kasteleijn</a:t>
            </a:r>
            <a:br>
              <a:rPr lang="nl-NL" dirty="0"/>
            </a:br>
            <a:r>
              <a:rPr lang="nl-NL" dirty="0"/>
              <a:t>Parade C Overste Ruseler &amp; adj, Ltn. Ens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euwe Gebruiker\Pictures\AlleFotro's&amp;Dia'sNaarPpointOpDVD\Diensttijd\PPGereed\CoOverdracht1.jpg"/>
          <p:cNvPicPr>
            <a:picLocks noChangeAspect="1" noChangeArrowheads="1"/>
          </p:cNvPicPr>
          <p:nvPr/>
        </p:nvPicPr>
        <p:blipFill>
          <a:blip r:embed="rId2" cstate="print"/>
          <a:srcRect/>
          <a:stretch>
            <a:fillRect/>
          </a:stretch>
        </p:blipFill>
        <p:spPr bwMode="auto">
          <a:xfrm>
            <a:off x="827584" y="620688"/>
            <a:ext cx="7560840" cy="5447561"/>
          </a:xfrm>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ieuwe Gebruiker\Pictures\AlleFotro's&amp;Dia'sNaarPpointOpDVD\Diensttijd\PPGereed\CoOverdracht,jpg.JPG"/>
          <p:cNvPicPr>
            <a:picLocks noChangeAspect="1" noChangeArrowheads="1"/>
          </p:cNvPicPr>
          <p:nvPr/>
        </p:nvPicPr>
        <p:blipFill>
          <a:blip r:embed="rId2" cstate="print"/>
          <a:srcRect/>
          <a:stretch>
            <a:fillRect/>
          </a:stretch>
        </p:blipFill>
        <p:spPr bwMode="auto">
          <a:xfrm>
            <a:off x="899592" y="476671"/>
            <a:ext cx="7344816" cy="5112569"/>
          </a:xfrm>
          <a:prstGeom prst="rect">
            <a:avLst/>
          </a:prstGeom>
          <a:noFill/>
        </p:spPr>
      </p:pic>
      <p:sp>
        <p:nvSpPr>
          <p:cNvPr id="3" name="Afgeronde rechthoek 2"/>
          <p:cNvSpPr/>
          <p:nvPr/>
        </p:nvSpPr>
        <p:spPr>
          <a:xfrm>
            <a:off x="323528" y="6021288"/>
            <a:ext cx="8352928" cy="5543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Detachement usa militairen. Ereposten wmrI  Verdonk en marI Olde Riekerink.</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AlleFotro's&amp;Dia'sNaarPpointOpDVD\Diensttijd\BrunsNicdVriesSchop.JPG"/>
          <p:cNvPicPr>
            <a:picLocks noChangeAspect="1" noChangeArrowheads="1"/>
          </p:cNvPicPr>
          <p:nvPr/>
        </p:nvPicPr>
        <p:blipFill>
          <a:blip r:embed="rId2" cstate="print"/>
          <a:srcRect/>
          <a:stretch>
            <a:fillRect/>
          </a:stretch>
        </p:blipFill>
        <p:spPr bwMode="auto">
          <a:xfrm>
            <a:off x="683568" y="344658"/>
            <a:ext cx="7704856" cy="4993888"/>
          </a:xfrm>
          <a:prstGeom prst="rect">
            <a:avLst/>
          </a:prstGeom>
          <a:noFill/>
        </p:spPr>
      </p:pic>
      <p:sp>
        <p:nvSpPr>
          <p:cNvPr id="3" name="Afgeronde rechthoek 2"/>
          <p:cNvSpPr/>
          <p:nvPr/>
        </p:nvSpPr>
        <p:spPr>
          <a:xfrm>
            <a:off x="1403648" y="5661248"/>
            <a:ext cx="655272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Plaatselijke  Politieman Robert Bruns en Nico de Vries.  Samen op dienst tijdens de avondvierdaagse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Nieuwe Gebruiker\Pictures\AlleFotro's&amp;Dia'sNaarPpointOpDVD\Diensttijd\PPGereed\SamenwerkKMarPolizei.jpg"/>
          <p:cNvPicPr>
            <a:picLocks noChangeAspect="1" noChangeArrowheads="1"/>
          </p:cNvPicPr>
          <p:nvPr/>
        </p:nvPicPr>
        <p:blipFill>
          <a:blip r:embed="rId2" cstate="print"/>
          <a:srcRect/>
          <a:stretch>
            <a:fillRect/>
          </a:stretch>
        </p:blipFill>
        <p:spPr bwMode="auto">
          <a:xfrm>
            <a:off x="467544" y="332656"/>
            <a:ext cx="6343650" cy="6096000"/>
          </a:xfrm>
          <a:prstGeom prst="rect">
            <a:avLst/>
          </a:prstGeom>
          <a:noFill/>
        </p:spPr>
      </p:pic>
      <p:sp>
        <p:nvSpPr>
          <p:cNvPr id="3" name="Afgeronde rechthoek 2"/>
          <p:cNvSpPr/>
          <p:nvPr/>
        </p:nvSpPr>
        <p:spPr>
          <a:xfrm>
            <a:off x="6876256" y="1700808"/>
            <a:ext cx="2051720" cy="46085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Naast deze en andere manieren van samenwerking, was daar ook een informeel contact. Zie volgende dia’s </a:t>
            </a:r>
            <a:br>
              <a:rPr lang="nl-NL" dirty="0"/>
            </a:br>
            <a:br>
              <a:rPr lang="nl-NL" dirty="0"/>
            </a:br>
            <a:r>
              <a:rPr lang="nl-NL" dirty="0"/>
              <a:t>Deze foto dienst in 1974 bij de avondvierdaagse Robert  Bruns Mijwaart en Verdonk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AlleFotro's&amp;Dia'sNaarPpointOpDVD\Diensttijd\PPGereed\SpeciaalLigBew1.jpg"/>
          <p:cNvPicPr>
            <a:picLocks noChangeAspect="1" noChangeArrowheads="1"/>
          </p:cNvPicPr>
          <p:nvPr/>
        </p:nvPicPr>
        <p:blipFill>
          <a:blip r:embed="rId2" cstate="print"/>
          <a:srcRect/>
          <a:stretch>
            <a:fillRect/>
          </a:stretch>
        </p:blipFill>
        <p:spPr bwMode="auto">
          <a:xfrm>
            <a:off x="1115616" y="404664"/>
            <a:ext cx="7064626" cy="4999017"/>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Nieuwe Gebruiker\Pictures\AlleFotro's&amp;Dia'sNaarPpointOpDVD\Diensttijd\PPGereed\SpecLigBewijs2.JPG"/>
          <p:cNvPicPr>
            <a:picLocks noChangeAspect="1" noChangeArrowheads="1"/>
          </p:cNvPicPr>
          <p:nvPr/>
        </p:nvPicPr>
        <p:blipFill>
          <a:blip r:embed="rId2" cstate="print"/>
          <a:srcRect/>
          <a:stretch>
            <a:fillRect/>
          </a:stretch>
        </p:blipFill>
        <p:spPr bwMode="auto">
          <a:xfrm>
            <a:off x="755576" y="517529"/>
            <a:ext cx="7776864" cy="5558386"/>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uwe Gebruiker\Pictures\AlleFotro's&amp;Dia'sNaarPpointOpDVD\Diensttijd\PPGereed\Otting&amp;PijnachS tborg.jpg"/>
          <p:cNvPicPr>
            <a:picLocks noChangeAspect="1" noChangeArrowheads="1"/>
          </p:cNvPicPr>
          <p:nvPr/>
        </p:nvPicPr>
        <p:blipFill>
          <a:blip r:embed="rId2" cstate="print"/>
          <a:srcRect/>
          <a:stretch>
            <a:fillRect/>
          </a:stretch>
        </p:blipFill>
        <p:spPr bwMode="auto">
          <a:xfrm>
            <a:off x="611560" y="332656"/>
            <a:ext cx="5649273" cy="6250260"/>
          </a:xfrm>
          <a:prstGeom prst="rect">
            <a:avLst/>
          </a:prstGeom>
          <a:noFill/>
        </p:spPr>
      </p:pic>
      <p:sp>
        <p:nvSpPr>
          <p:cNvPr id="3" name="Afgeronde rechthoek 2"/>
          <p:cNvSpPr/>
          <p:nvPr/>
        </p:nvSpPr>
        <p:spPr>
          <a:xfrm>
            <a:off x="6732240" y="3645024"/>
            <a:ext cx="2088232" cy="27363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Polizei Ahaus. Haupt kommissar Otting en Brigade commandant Pijnacker. Mar. Sterenborg in het midden</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ieuwe Gebruiker\Pictures\AlleFotro's&amp;Dia'sNaarPpointOpDVD\Diensttijd\PPGereed\OttingPijnack.jpg"/>
          <p:cNvPicPr>
            <a:picLocks noChangeAspect="1" noChangeArrowheads="1"/>
          </p:cNvPicPr>
          <p:nvPr/>
        </p:nvPicPr>
        <p:blipFill>
          <a:blip r:embed="rId2" cstate="print"/>
          <a:srcRect/>
          <a:stretch>
            <a:fillRect/>
          </a:stretch>
        </p:blipFill>
        <p:spPr bwMode="auto">
          <a:xfrm>
            <a:off x="1187624" y="404664"/>
            <a:ext cx="5544616" cy="5962650"/>
          </a:xfrm>
          <a:prstGeom prst="rect">
            <a:avLst/>
          </a:prstGeom>
          <a:noFill/>
        </p:spPr>
      </p:pic>
      <p:sp>
        <p:nvSpPr>
          <p:cNvPr id="3" name="Afgeronde rechthoek 2"/>
          <p:cNvSpPr/>
          <p:nvPr/>
        </p:nvSpPr>
        <p:spPr>
          <a:xfrm>
            <a:off x="6948264" y="4653136"/>
            <a:ext cx="1922512"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Op de achtergrond</a:t>
            </a:r>
          </a:p>
          <a:p>
            <a:pPr algn="ctr"/>
            <a:r>
              <a:rPr lang="nl-NL"/>
              <a:t>Polizei ober kommissar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ieuwe Gebruiker\Pictures\AlleFotro's&amp;Dia'sNaarPpointOpDVD\Diensttijd\PPGereed\Bivak2.jpg"/>
          <p:cNvPicPr>
            <a:picLocks noChangeAspect="1" noChangeArrowheads="1"/>
          </p:cNvPicPr>
          <p:nvPr/>
        </p:nvPicPr>
        <p:blipFill>
          <a:blip r:embed="rId2" cstate="print"/>
          <a:srcRect/>
          <a:stretch>
            <a:fillRect/>
          </a:stretch>
        </p:blipFill>
        <p:spPr bwMode="auto">
          <a:xfrm>
            <a:off x="971600" y="908720"/>
            <a:ext cx="7362907" cy="4752528"/>
          </a:xfrm>
          <a:prstGeom prst="rect">
            <a:avLst/>
          </a:prstGeom>
          <a:noFill/>
        </p:spPr>
      </p:pic>
      <p:sp>
        <p:nvSpPr>
          <p:cNvPr id="3" name="Afgeronde rechthoek 2"/>
          <p:cNvSpPr/>
          <p:nvPr/>
        </p:nvSpPr>
        <p:spPr>
          <a:xfrm>
            <a:off x="1907704" y="5877272"/>
            <a:ext cx="5256584"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Paar dagen bivak deze en volgende foto</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euwe Gebruiker\Pictures\AlleFotro's&amp;Dia'sNaarPpointOpDVD\Diensttijd\PPGereed\EdelDrietal.jpg"/>
          <p:cNvPicPr>
            <a:picLocks noChangeAspect="1" noChangeArrowheads="1"/>
          </p:cNvPicPr>
          <p:nvPr/>
        </p:nvPicPr>
        <p:blipFill>
          <a:blip r:embed="rId2" cstate="print"/>
          <a:srcRect/>
          <a:stretch>
            <a:fillRect/>
          </a:stretch>
        </p:blipFill>
        <p:spPr bwMode="auto">
          <a:xfrm>
            <a:off x="1115616" y="332656"/>
            <a:ext cx="5724525" cy="6248400"/>
          </a:xfrm>
          <a:prstGeom prst="rect">
            <a:avLst/>
          </a:prstGeom>
          <a:noFill/>
        </p:spPr>
      </p:pic>
      <p:sp>
        <p:nvSpPr>
          <p:cNvPr id="3" name="Afgeronde rechthoek 2"/>
          <p:cNvSpPr/>
          <p:nvPr/>
        </p:nvSpPr>
        <p:spPr>
          <a:xfrm>
            <a:off x="7164288" y="2204864"/>
            <a:ext cx="1490464"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De stemming kwam er goed in.</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ieuwe Gebruiker\Pictures\AlleFotro's&amp;Dia'sNaarPpointOpDVD\Diensttijd\PPGereed\SpeciaalLigBew1.jpg"/>
          <p:cNvPicPr>
            <a:picLocks noChangeAspect="1" noChangeArrowheads="1"/>
          </p:cNvPicPr>
          <p:nvPr/>
        </p:nvPicPr>
        <p:blipFill>
          <a:blip r:embed="rId2" cstate="print"/>
          <a:srcRect/>
          <a:stretch>
            <a:fillRect/>
          </a:stretch>
        </p:blipFill>
        <p:spPr bwMode="auto">
          <a:xfrm>
            <a:off x="1835696" y="620688"/>
            <a:ext cx="5372100" cy="5953125"/>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AlleFotro's&amp;Dia'sNaarPpointOpDVD\Diensttijd\PPGereed\BrCdtWisselingMobPijnack.jpg"/>
          <p:cNvPicPr>
            <a:picLocks noChangeAspect="1" noChangeArrowheads="1"/>
          </p:cNvPicPr>
          <p:nvPr/>
        </p:nvPicPr>
        <p:blipFill>
          <a:blip r:embed="rId2" cstate="print"/>
          <a:srcRect/>
          <a:stretch>
            <a:fillRect/>
          </a:stretch>
        </p:blipFill>
        <p:spPr bwMode="auto">
          <a:xfrm>
            <a:off x="764124" y="1268760"/>
            <a:ext cx="7911805" cy="3600400"/>
          </a:xfrm>
          <a:prstGeom prst="rect">
            <a:avLst/>
          </a:prstGeom>
          <a:noFill/>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ieuwe Gebruiker\Pictures\AlleFotro's&amp;Dia'sNaarPpointOpDVD\Diensttijd\PPGereed\DodelijkVO.jpg"/>
          <p:cNvPicPr>
            <a:picLocks noChangeAspect="1" noChangeArrowheads="1"/>
          </p:cNvPicPr>
          <p:nvPr/>
        </p:nvPicPr>
        <p:blipFill>
          <a:blip r:embed="rId2" cstate="print"/>
          <a:srcRect/>
          <a:stretch>
            <a:fillRect/>
          </a:stretch>
        </p:blipFill>
        <p:spPr bwMode="auto">
          <a:xfrm>
            <a:off x="971600" y="548680"/>
            <a:ext cx="7202561" cy="4892529"/>
          </a:xfrm>
          <a:prstGeom prst="rect">
            <a:avLst/>
          </a:prstGeom>
          <a:noFill/>
        </p:spPr>
      </p:pic>
      <p:sp>
        <p:nvSpPr>
          <p:cNvPr id="3" name="Afgeronde rechthoek 2"/>
          <p:cNvSpPr/>
          <p:nvPr/>
        </p:nvSpPr>
        <p:spPr>
          <a:xfrm>
            <a:off x="827584" y="5661248"/>
            <a:ext cx="763284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Op zondag morgen 08.00 uur deze aanrijding met dodelijke afloop . De bestuurder Fulton  een Amerikaans militair op weg voor zijn dienst.</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ieuwe Gebruiker\Pictures\AlleFotro's&amp;Dia'sNaarPpointOpDVD\Diensttijd\PPGereed\BurhgerdSchöpp,jpg.JPG"/>
          <p:cNvPicPr>
            <a:picLocks noChangeAspect="1" noChangeArrowheads="1"/>
          </p:cNvPicPr>
          <p:nvPr/>
        </p:nvPicPr>
        <p:blipFill>
          <a:blip r:embed="rId2" cstate="print"/>
          <a:srcRect/>
          <a:stretch>
            <a:fillRect/>
          </a:stretch>
        </p:blipFill>
        <p:spPr bwMode="auto">
          <a:xfrm>
            <a:off x="1475656" y="332656"/>
            <a:ext cx="4610100" cy="6038851"/>
          </a:xfrm>
          <a:prstGeom prst="rect">
            <a:avLst/>
          </a:prstGeom>
          <a:noFill/>
        </p:spPr>
      </p:pic>
      <p:sp>
        <p:nvSpPr>
          <p:cNvPr id="3" name="Afgeronde rechthoek 2"/>
          <p:cNvSpPr/>
          <p:nvPr/>
        </p:nvSpPr>
        <p:spPr>
          <a:xfrm>
            <a:off x="6588224" y="4509120"/>
            <a:ext cx="2016224" cy="1800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Bij sommige onderzoeken werd ook dienst gedaan in burger kleding.</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ieuwe Gebruiker\Pictures\AlleFotro's&amp;Dia'sNaarPpointOpDVD\Diensttijd\PPGereed\DruksOnderz&amp;Verd.jpg"/>
          <p:cNvPicPr>
            <a:picLocks noChangeAspect="1" noChangeArrowheads="1"/>
          </p:cNvPicPr>
          <p:nvPr/>
        </p:nvPicPr>
        <p:blipFill>
          <a:blip r:embed="rId2" cstate="print"/>
          <a:srcRect/>
          <a:stretch>
            <a:fillRect/>
          </a:stretch>
        </p:blipFill>
        <p:spPr bwMode="auto">
          <a:xfrm>
            <a:off x="611560" y="548680"/>
            <a:ext cx="5934075" cy="5514975"/>
          </a:xfrm>
          <a:prstGeom prst="rect">
            <a:avLst/>
          </a:prstGeom>
          <a:noFill/>
        </p:spPr>
      </p:pic>
      <p:sp>
        <p:nvSpPr>
          <p:cNvPr id="3" name="Afgeronde rechthoek 2"/>
          <p:cNvSpPr/>
          <p:nvPr/>
        </p:nvSpPr>
        <p:spPr>
          <a:xfrm>
            <a:off x="6804248" y="3140968"/>
            <a:ext cx="2088232" cy="2880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Deze donker gekleurde Nederlandse militair</a:t>
            </a:r>
          </a:p>
          <a:p>
            <a:pPr algn="ctr"/>
            <a:r>
              <a:rPr lang="nl-NL"/>
              <a:t>werd verdacht van handel in verdovende middelen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ieuwe Gebruiker\Pictures\AlleFotro's&amp;Dia'sNaarPpointOpDVD\Diensttijd\PPGereed\DrugsOnderz1.JPG"/>
          <p:cNvPicPr>
            <a:picLocks noChangeAspect="1" noChangeArrowheads="1"/>
          </p:cNvPicPr>
          <p:nvPr/>
        </p:nvPicPr>
        <p:blipFill>
          <a:blip r:embed="rId2" cstate="print"/>
          <a:srcRect/>
          <a:stretch>
            <a:fillRect/>
          </a:stretch>
        </p:blipFill>
        <p:spPr bwMode="auto">
          <a:xfrm>
            <a:off x="1475656" y="764704"/>
            <a:ext cx="5972175" cy="5400675"/>
          </a:xfrm>
          <a:prstGeom prst="rect">
            <a:avLst/>
          </a:prstGeom>
          <a:noFill/>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ieuwe Gebruiker\Pictures\AlleFotro's&amp;Dia'sNaarPpointOpDVD\Diensttijd\PPGereed\DrugsOnderz3.JPG"/>
          <p:cNvPicPr>
            <a:picLocks noChangeAspect="1" noChangeArrowheads="1"/>
          </p:cNvPicPr>
          <p:nvPr/>
        </p:nvPicPr>
        <p:blipFill>
          <a:blip r:embed="rId2" cstate="print"/>
          <a:srcRect/>
          <a:stretch>
            <a:fillRect/>
          </a:stretch>
        </p:blipFill>
        <p:spPr bwMode="auto">
          <a:xfrm>
            <a:off x="1187624" y="476672"/>
            <a:ext cx="6343650" cy="6010275"/>
          </a:xfrm>
          <a:prstGeom prst="rect">
            <a:avLst/>
          </a:prstGeo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Nieuwe Gebruiker\Pictures\AlleFotro's&amp;Dia'sNaarPpointOpDVD\Diensttijd\PPGereed\PietVerdonkKleurJPG.JPG"/>
          <p:cNvPicPr>
            <a:picLocks noChangeAspect="1" noChangeArrowheads="1"/>
          </p:cNvPicPr>
          <p:nvPr/>
        </p:nvPicPr>
        <p:blipFill>
          <a:blip r:embed="rId2" cstate="print"/>
          <a:srcRect/>
          <a:stretch>
            <a:fillRect/>
          </a:stretch>
        </p:blipFill>
        <p:spPr bwMode="auto">
          <a:xfrm>
            <a:off x="992188" y="812800"/>
            <a:ext cx="7036196" cy="4500630"/>
          </a:xfrm>
          <a:prstGeom prst="rect">
            <a:avLst/>
          </a:prstGeom>
          <a:noFill/>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267744" y="404664"/>
            <a:ext cx="5544616" cy="1477328"/>
          </a:xfrm>
          <a:prstGeom prst="rect">
            <a:avLst/>
          </a:prstGeom>
          <a:noFill/>
        </p:spPr>
        <p:txBody>
          <a:bodyPr wrap="square" rtlCol="0">
            <a:spAutoFit/>
          </a:bodyPr>
          <a:lstStyle/>
          <a:p>
            <a:r>
              <a:rPr lang="nl-NL"/>
              <a:t>In de Schöppingen periode had ik contact met Rudy Kellerman een Duitse politieman uit Burgsteinfirt. Hij beschikte over  een vliegbrevet zo kon het gebeuren dat ik met hem Schöppingen en omgeving uit de lucht kon observeren.  Zie deze  en volgende twee dia‘s</a:t>
            </a:r>
          </a:p>
        </p:txBody>
      </p:sp>
      <p:pic>
        <p:nvPicPr>
          <p:cNvPr id="15362" name="Picture 2" descr="C:\Users\Nieuwe Gebruiker\Pictures\AlleFotro's&amp;Dia'sNaarPpointOpDVD\Diensttijd\PPGereed\Privevliegen2.jpg"/>
          <p:cNvPicPr>
            <a:picLocks noChangeAspect="1" noChangeArrowheads="1"/>
          </p:cNvPicPr>
          <p:nvPr/>
        </p:nvPicPr>
        <p:blipFill>
          <a:blip r:embed="rId2" cstate="print"/>
          <a:srcRect/>
          <a:stretch>
            <a:fillRect/>
          </a:stretch>
        </p:blipFill>
        <p:spPr bwMode="auto">
          <a:xfrm>
            <a:off x="1619672" y="2204864"/>
            <a:ext cx="6619875" cy="40767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Nieuwe Gebruiker\Pictures\AlleFotro's&amp;Dia'sNaarPpointOpDVD\Diensttijd\PPGereed\BivakWmrCursus1.jpg"/>
          <p:cNvPicPr>
            <a:picLocks noChangeAspect="1" noChangeArrowheads="1"/>
          </p:cNvPicPr>
          <p:nvPr/>
        </p:nvPicPr>
        <p:blipFill>
          <a:blip r:embed="rId2" cstate="print"/>
          <a:srcRect/>
          <a:stretch>
            <a:fillRect/>
          </a:stretch>
        </p:blipFill>
        <p:spPr bwMode="auto">
          <a:xfrm>
            <a:off x="971600" y="908720"/>
            <a:ext cx="7669358" cy="5164113"/>
          </a:xfrm>
          <a:prstGeom prst="rect">
            <a:avLst/>
          </a:prstGeom>
          <a:noFill/>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Nieuwe Gebruiker\Pictures\AlleFotro's&amp;Dia'sNaarPpointOpDVD\Diensttijd\PPGereed\Privevliegen1.jpg"/>
          <p:cNvPicPr>
            <a:picLocks noChangeAspect="1" noChangeArrowheads="1"/>
          </p:cNvPicPr>
          <p:nvPr/>
        </p:nvPicPr>
        <p:blipFill>
          <a:blip r:embed="rId2" cstate="print"/>
          <a:srcRect/>
          <a:stretch>
            <a:fillRect/>
          </a:stretch>
        </p:blipFill>
        <p:spPr bwMode="auto">
          <a:xfrm>
            <a:off x="1043608" y="1196752"/>
            <a:ext cx="7416824" cy="4248150"/>
          </a:xfrm>
          <a:prstGeom prst="rect">
            <a:avLst/>
          </a:prstGeom>
          <a:noFill/>
        </p:spPr>
      </p:pic>
      <p:sp>
        <p:nvSpPr>
          <p:cNvPr id="3" name="Afgeronde rechthoek 2"/>
          <p:cNvSpPr/>
          <p:nvPr/>
        </p:nvSpPr>
        <p:spPr>
          <a:xfrm>
            <a:off x="899592" y="5805264"/>
            <a:ext cx="7704856"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De vlucht werd gemaakt van een vliegstrip tussen Borghorst&amp; Emsdetten</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ieuwe Gebruiker\Pictures\AlleFotro's&amp;Dia'sNaarPpointOpDVD\Diensttijd\PPGereed\Overleg.jpg"/>
          <p:cNvPicPr>
            <a:picLocks noChangeAspect="1" noChangeArrowheads="1"/>
          </p:cNvPicPr>
          <p:nvPr/>
        </p:nvPicPr>
        <p:blipFill>
          <a:blip r:embed="rId2" cstate="print"/>
          <a:srcRect/>
          <a:stretch>
            <a:fillRect/>
          </a:stretch>
        </p:blipFill>
        <p:spPr bwMode="auto">
          <a:xfrm>
            <a:off x="683568" y="548680"/>
            <a:ext cx="5524500" cy="5562601"/>
          </a:xfrm>
          <a:prstGeom prst="rect">
            <a:avLst/>
          </a:prstGeom>
          <a:noFill/>
        </p:spPr>
      </p:pic>
      <p:sp>
        <p:nvSpPr>
          <p:cNvPr id="3" name="Afgeronde rechthoek 2"/>
          <p:cNvSpPr/>
          <p:nvPr/>
        </p:nvSpPr>
        <p:spPr>
          <a:xfrm>
            <a:off x="6660232" y="4653136"/>
            <a:ext cx="2088232" cy="1296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Overleg met de wnd. brigade- commandant  ow.</a:t>
            </a:r>
          </a:p>
          <a:p>
            <a:pPr algn="ctr"/>
            <a:r>
              <a:rPr lang="nl-NL" dirty="0"/>
              <a:t>Bertus de Jong.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ieuwe Gebruiker\Pictures\AlleFotro's&amp;Dia'sNaarPpointOpDVD\Diensttijd\PPGereed\IJzerengordijn1.jpg"/>
          <p:cNvPicPr>
            <a:picLocks noChangeAspect="1" noChangeArrowheads="1"/>
          </p:cNvPicPr>
          <p:nvPr/>
        </p:nvPicPr>
        <p:blipFill>
          <a:blip r:embed="rId2" cstate="print"/>
          <a:srcRect/>
          <a:stretch>
            <a:fillRect/>
          </a:stretch>
        </p:blipFill>
        <p:spPr bwMode="auto">
          <a:xfrm>
            <a:off x="899592" y="548680"/>
            <a:ext cx="7524328" cy="5642068"/>
          </a:xfrm>
          <a:prstGeom prst="rect">
            <a:avLst/>
          </a:prstGeom>
          <a:noFill/>
        </p:spPr>
      </p:pic>
      <p:sp>
        <p:nvSpPr>
          <p:cNvPr id="3" name="Tekstvak 2"/>
          <p:cNvSpPr txBox="1"/>
          <p:nvPr/>
        </p:nvSpPr>
        <p:spPr>
          <a:xfrm>
            <a:off x="2123728" y="836712"/>
            <a:ext cx="5400600" cy="369332"/>
          </a:xfrm>
          <a:prstGeom prst="rect">
            <a:avLst/>
          </a:prstGeom>
          <a:noFill/>
        </p:spPr>
        <p:txBody>
          <a:bodyPr wrap="square" rtlCol="0">
            <a:spAutoFit/>
          </a:bodyPr>
          <a:lstStyle/>
          <a:p>
            <a:r>
              <a:rPr lang="nl-NL" dirty="0"/>
              <a:t>Deze en volgende dia bezoek aan het “ijzerengordijn”.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Nieuwe Gebruiker\Pictures\AlleFotro's&amp;Dia'sNaarPpointOpDVD\Diensttijd\PPGereed\IJzerengordijn2.jpg"/>
          <p:cNvPicPr>
            <a:picLocks noChangeAspect="1" noChangeArrowheads="1"/>
          </p:cNvPicPr>
          <p:nvPr/>
        </p:nvPicPr>
        <p:blipFill>
          <a:blip r:embed="rId2" cstate="print"/>
          <a:srcRect/>
          <a:stretch>
            <a:fillRect/>
          </a:stretch>
        </p:blipFill>
        <p:spPr bwMode="auto">
          <a:xfrm>
            <a:off x="899592" y="404664"/>
            <a:ext cx="7416824" cy="5832648"/>
          </a:xfrm>
          <a:prstGeom prst="rect">
            <a:avLst/>
          </a:prstGeom>
          <a:noFill/>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ieuwe Gebruiker\Pictures\AlleFotro's&amp;Dia'sNaarPpointOpDVD\Diensttijd\PPGereed\BestuurOOMess,jpg.JPG"/>
          <p:cNvPicPr>
            <a:picLocks noChangeAspect="1" noChangeArrowheads="1"/>
          </p:cNvPicPr>
          <p:nvPr/>
        </p:nvPicPr>
        <p:blipFill>
          <a:blip r:embed="rId2" cstate="print"/>
          <a:srcRect/>
          <a:stretch>
            <a:fillRect/>
          </a:stretch>
        </p:blipFill>
        <p:spPr bwMode="auto">
          <a:xfrm>
            <a:off x="611560" y="332656"/>
            <a:ext cx="7723708" cy="5387226"/>
          </a:xfrm>
          <a:prstGeom prst="rect">
            <a:avLst/>
          </a:prstGeom>
          <a:noFill/>
        </p:spPr>
      </p:pic>
      <p:sp>
        <p:nvSpPr>
          <p:cNvPr id="3" name="Afgeronde rechthoek 2"/>
          <p:cNvSpPr/>
          <p:nvPr/>
        </p:nvSpPr>
        <p:spPr>
          <a:xfrm>
            <a:off x="611560" y="5733256"/>
            <a:ext cx="7704856"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O.O. mess bestuur op bezoek t.g.v. uitreiking 12 jr. trouwe dienst aan wmrI Kosten. In midden sm Goortveld en sm Bol. Resp. vrtz. en lid.</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971600" y="1268760"/>
            <a:ext cx="7056784" cy="5078313"/>
          </a:xfrm>
          <a:prstGeom prst="rect">
            <a:avLst/>
          </a:prstGeom>
          <a:noFill/>
        </p:spPr>
        <p:txBody>
          <a:bodyPr wrap="square" rtlCol="0">
            <a:spAutoFit/>
          </a:bodyPr>
          <a:lstStyle/>
          <a:p>
            <a:endParaRPr lang="nl-NL" dirty="0"/>
          </a:p>
          <a:p>
            <a:r>
              <a:rPr lang="nl-NL" dirty="0"/>
              <a:t>Plaatsing bij de Brigade Schöppingen op 17-11-1970.  De brigade maakte deel uit van het District Kmar in de BRD. De staf was gehuisvest in Greven.</a:t>
            </a:r>
            <a:br>
              <a:rPr lang="nl-NL" dirty="0"/>
            </a:br>
            <a:r>
              <a:rPr lang="nl-NL" dirty="0"/>
              <a:t>De brigade was toegevoegd aan de 2</a:t>
            </a:r>
            <a:r>
              <a:rPr lang="nl-NL" baseline="30000" dirty="0"/>
              <a:t>e</a:t>
            </a:r>
            <a:r>
              <a:rPr lang="nl-NL" dirty="0"/>
              <a:t> Groep geleide wapens van de Koninklijke Luchtmacht. Deze groep bestaat naast het verzorging- squadron uit vier operationele squadrons: 220 te Schöppingen, 221 te Erle; 222 te Nordhorn en 223 te Rheine. </a:t>
            </a:r>
            <a:br>
              <a:rPr lang="nl-NL" dirty="0"/>
            </a:br>
            <a:br>
              <a:rPr lang="nl-NL" dirty="0"/>
            </a:br>
            <a:r>
              <a:rPr lang="nl-NL" dirty="0"/>
              <a:t>Het bewakingsgebied omvat circa de Kreisen: Ahaus, Steinfort, Coesfeld, Borken. Recklinghausen en het Graafschap Bentheim in Nieder Saksen. De overigen kreisen  in Noordrijnland - Westfalen.</a:t>
            </a:r>
          </a:p>
          <a:p>
            <a:endParaRPr lang="nl-NL" dirty="0"/>
          </a:p>
          <a:p>
            <a:r>
              <a:rPr lang="nl-NL" dirty="0"/>
              <a:t>Op 17 juli 1974 werd ik overgeplaatst naar de Brigade Amsterdam om in dat najaar deel te nemen aan de opleiding voor opperwachtmeester te Apeldoorn.</a:t>
            </a:r>
            <a:br>
              <a:rPr lang="nl-NL" dirty="0"/>
            </a:br>
            <a:br>
              <a:rPr lang="nl-NL" dirty="0"/>
            </a:br>
            <a:endParaRPr lang="nl-NL"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Nieuwe Gebruiker\Pictures\AlleFotro's&amp;Dia'sNaarPpointOpDVD\Diensttijd\PPGereed\ToesprPijnackter.jpg"/>
          <p:cNvPicPr>
            <a:picLocks noChangeAspect="1" noChangeArrowheads="1"/>
          </p:cNvPicPr>
          <p:nvPr/>
        </p:nvPicPr>
        <p:blipFill>
          <a:blip r:embed="rId2" cstate="print"/>
          <a:srcRect/>
          <a:stretch>
            <a:fillRect/>
          </a:stretch>
        </p:blipFill>
        <p:spPr bwMode="auto">
          <a:xfrm>
            <a:off x="1763688" y="476672"/>
            <a:ext cx="5760640" cy="5219644"/>
          </a:xfrm>
          <a:prstGeom prst="rect">
            <a:avLst/>
          </a:prstGeom>
          <a:noFill/>
        </p:spPr>
      </p:pic>
      <p:sp>
        <p:nvSpPr>
          <p:cNvPr id="3" name="Afgeronde rechthoek 2"/>
          <p:cNvSpPr/>
          <p:nvPr/>
        </p:nvSpPr>
        <p:spPr>
          <a:xfrm>
            <a:off x="1187624" y="5733256"/>
            <a:ext cx="684076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Op 14-6-1974 was ons onvergetelijk afscheidsavondje. Hier worden wij toegesproken door de brigade cdt. Pijnacker.</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Nieuwe Gebruiker\Pictures\AlleFotro's&amp;Dia'sNaarPpointOpDVD\Diensttijd\PPGereed\PijnackWillyBloemen.jpg"/>
          <p:cNvPicPr>
            <a:picLocks noChangeAspect="1" noChangeArrowheads="1"/>
          </p:cNvPicPr>
          <p:nvPr/>
        </p:nvPicPr>
        <p:blipFill>
          <a:blip r:embed="rId2" cstate="print"/>
          <a:srcRect/>
          <a:stretch>
            <a:fillRect/>
          </a:stretch>
        </p:blipFill>
        <p:spPr bwMode="auto">
          <a:xfrm>
            <a:off x="1259632" y="548680"/>
            <a:ext cx="5337199" cy="5598613"/>
          </a:xfrm>
          <a:prstGeom prst="rect">
            <a:avLst/>
          </a:prstGeom>
          <a:noFill/>
        </p:spPr>
      </p:pic>
      <p:sp>
        <p:nvSpPr>
          <p:cNvPr id="3" name="Afgeronde rechthoek 2"/>
          <p:cNvSpPr/>
          <p:nvPr/>
        </p:nvSpPr>
        <p:spPr>
          <a:xfrm>
            <a:off x="6948264" y="3212976"/>
            <a:ext cx="1907704" cy="2880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Willy ontvangt bloemen van Pijnacker.</a:t>
            </a:r>
            <a:br>
              <a:rPr lang="nl-NL"/>
            </a:br>
            <a:r>
              <a:rPr lang="nl-NL"/>
              <a:t>Rechtsonder wmrs Kosten en  geheel rechts Liefting</a:t>
            </a:r>
          </a:p>
          <a:p>
            <a:pPr algn="ctr"/>
            <a:r>
              <a:rPr lang="nl-NL"/>
              <a:t>die mij afloste.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Nieuwe Gebruiker\Pictures\AlleFotro's&amp;Dia'sNaarPpointOpDVD\Diensttijd\PPGereed\PijnckDankPietKleur.jpg"/>
          <p:cNvPicPr>
            <a:picLocks noChangeAspect="1" noChangeArrowheads="1"/>
          </p:cNvPicPr>
          <p:nvPr/>
        </p:nvPicPr>
        <p:blipFill>
          <a:blip r:embed="rId2" cstate="print"/>
          <a:srcRect/>
          <a:stretch>
            <a:fillRect/>
          </a:stretch>
        </p:blipFill>
        <p:spPr bwMode="auto">
          <a:xfrm>
            <a:off x="768921" y="548680"/>
            <a:ext cx="7595639" cy="5256584"/>
          </a:xfrm>
          <a:prstGeom prst="rect">
            <a:avLst/>
          </a:prstGeom>
          <a:noFill/>
        </p:spPr>
      </p:pic>
      <p:sp>
        <p:nvSpPr>
          <p:cNvPr id="3" name="Afgeronde rechthoek 2"/>
          <p:cNvSpPr/>
          <p:nvPr/>
        </p:nvSpPr>
        <p:spPr>
          <a:xfrm>
            <a:off x="2267744" y="5943600"/>
            <a:ext cx="4752528" cy="6537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Woorden van dank voor mij met cadeau.</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Nieuwe Gebruiker\Pictures\AlleFotro's&amp;Dia'sNaarPpointOpDVD\Diensttijd\PPGereed\Buffetinkleur.jpg"/>
          <p:cNvPicPr>
            <a:picLocks noChangeAspect="1" noChangeArrowheads="1"/>
          </p:cNvPicPr>
          <p:nvPr/>
        </p:nvPicPr>
        <p:blipFill>
          <a:blip r:embed="rId2" cstate="print"/>
          <a:srcRect/>
          <a:stretch>
            <a:fillRect/>
          </a:stretch>
        </p:blipFill>
        <p:spPr bwMode="auto">
          <a:xfrm>
            <a:off x="539552" y="259574"/>
            <a:ext cx="8082855" cy="5790702"/>
          </a:xfrm>
          <a:prstGeom prst="rect">
            <a:avLst/>
          </a:prstGeom>
          <a:noFill/>
        </p:spPr>
      </p:pic>
      <p:sp>
        <p:nvSpPr>
          <p:cNvPr id="3" name="Afgeronde rechthoek 2"/>
          <p:cNvSpPr/>
          <p:nvPr/>
        </p:nvSpPr>
        <p:spPr>
          <a:xfrm>
            <a:off x="755576" y="6093296"/>
            <a:ext cx="7848872"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Door de korporaal kok </a:t>
            </a:r>
            <a:r>
              <a:rPr lang="nl-NL" err="1"/>
              <a:t>Steintjes</a:t>
            </a:r>
            <a:r>
              <a:rPr lang="nl-NL"/>
              <a:t> was een geweldig koud-buffet  gemaakt.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ieuwe Gebruiker\Pictures\AlleFotro's&amp;Dia'sNaarPpointOpDVD\Diensttijd\PPGereed\OuddagEcercitieDemo.jpg"/>
          <p:cNvPicPr>
            <a:picLocks noChangeAspect="1" noChangeArrowheads="1"/>
          </p:cNvPicPr>
          <p:nvPr/>
        </p:nvPicPr>
        <p:blipFill>
          <a:blip r:embed="rId2" cstate="print"/>
          <a:srcRect/>
          <a:stretch>
            <a:fillRect/>
          </a:stretch>
        </p:blipFill>
        <p:spPr bwMode="auto">
          <a:xfrm>
            <a:off x="467544" y="548680"/>
            <a:ext cx="8280920" cy="5064767"/>
          </a:xfrm>
          <a:prstGeom prst="rect">
            <a:avLst/>
          </a:prstGeom>
          <a:noFill/>
        </p:spPr>
      </p:pic>
      <p:sp>
        <p:nvSpPr>
          <p:cNvPr id="3" name="Afgeronde rechthoek 2"/>
          <p:cNvSpPr/>
          <p:nvPr/>
        </p:nvSpPr>
        <p:spPr>
          <a:xfrm>
            <a:off x="1979712" y="5805264"/>
            <a:ext cx="5760640" cy="7703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Op ouderdag toonden we ons in een parade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Nieuwe Gebruiker\Pictures\AlleFotro's&amp;Dia'sNaarPpointOpDVD\Diensttijd\PPGereed\VolBewBijKoudBuff.jpg"/>
          <p:cNvPicPr>
            <a:picLocks noChangeAspect="1" noChangeArrowheads="1"/>
          </p:cNvPicPr>
          <p:nvPr/>
        </p:nvPicPr>
        <p:blipFill>
          <a:blip r:embed="rId2" cstate="print"/>
          <a:srcRect/>
          <a:stretch>
            <a:fillRect/>
          </a:stretch>
        </p:blipFill>
        <p:spPr bwMode="auto">
          <a:xfrm>
            <a:off x="899592" y="764704"/>
            <a:ext cx="7416824" cy="5359453"/>
          </a:xfrm>
          <a:prstGeom prst="rect">
            <a:avLst/>
          </a:prstGeom>
          <a:noFill/>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Nieuwe Gebruiker\Pictures\AlleFotro's&amp;Dia'sNaarPpointOpDVD\Diensttijd\PPGereed\WillyMetNijboerBuffet.JPG"/>
          <p:cNvPicPr>
            <a:picLocks noChangeAspect="1" noChangeArrowheads="1"/>
          </p:cNvPicPr>
          <p:nvPr/>
        </p:nvPicPr>
        <p:blipFill>
          <a:blip r:embed="rId2" cstate="print"/>
          <a:srcRect/>
          <a:stretch>
            <a:fillRect/>
          </a:stretch>
        </p:blipFill>
        <p:spPr bwMode="auto">
          <a:xfrm>
            <a:off x="1115616" y="764704"/>
            <a:ext cx="7160145" cy="4827921"/>
          </a:xfrm>
          <a:prstGeom prst="rect">
            <a:avLst/>
          </a:prstGeom>
          <a:noFill/>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Nieuwe Gebruiker\Pictures\AlleFotro's&amp;Dia'sNaarPpointOpDVD\Diensttijd\PPGereed\AanvalOpBuffet.jpg"/>
          <p:cNvPicPr>
            <a:picLocks noChangeAspect="1" noChangeArrowheads="1"/>
          </p:cNvPicPr>
          <p:nvPr/>
        </p:nvPicPr>
        <p:blipFill>
          <a:blip r:embed="rId2" cstate="print"/>
          <a:srcRect/>
          <a:stretch>
            <a:fillRect/>
          </a:stretch>
        </p:blipFill>
        <p:spPr bwMode="auto">
          <a:xfrm>
            <a:off x="2555776" y="764704"/>
            <a:ext cx="3981450" cy="5610225"/>
          </a:xfrm>
          <a:prstGeom prst="rect">
            <a:avLst/>
          </a:prstGeom>
          <a:noFill/>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Nieuwe Gebruiker\Pictures\AlleFotro's&amp;Dia'sNaarPpointOpDVD\Diensttijd\PPGereed\KoudBuffet.jpg"/>
          <p:cNvPicPr>
            <a:picLocks noChangeAspect="1" noChangeArrowheads="1"/>
          </p:cNvPicPr>
          <p:nvPr/>
        </p:nvPicPr>
        <p:blipFill>
          <a:blip r:embed="rId2" cstate="print"/>
          <a:srcRect/>
          <a:stretch>
            <a:fillRect/>
          </a:stretch>
        </p:blipFill>
        <p:spPr bwMode="auto">
          <a:xfrm>
            <a:off x="1403648" y="620688"/>
            <a:ext cx="6696744" cy="5708501"/>
          </a:xfrm>
          <a:prstGeom prst="rect">
            <a:avLst/>
          </a:prstGeom>
          <a:noFill/>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Nieuwe Gebruiker\Pictures\AlleFotro's&amp;Dia'sNaarPpointOpDVD\Diensttijd\PPGereed\AfschZaaltje.jpg"/>
          <p:cNvPicPr>
            <a:picLocks noChangeAspect="1" noChangeArrowheads="1"/>
          </p:cNvPicPr>
          <p:nvPr/>
        </p:nvPicPr>
        <p:blipFill>
          <a:blip r:embed="rId2" cstate="print"/>
          <a:srcRect/>
          <a:stretch>
            <a:fillRect/>
          </a:stretch>
        </p:blipFill>
        <p:spPr bwMode="auto">
          <a:xfrm>
            <a:off x="2123728" y="476672"/>
            <a:ext cx="5512389" cy="5429026"/>
          </a:xfrm>
          <a:prstGeom prst="rect">
            <a:avLst/>
          </a:prstGeom>
          <a:noFill/>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Nieuwe Gebruiker\Pictures\AlleFotro's&amp;Dia'sNaarPpointOpDVD\Diensttijd\PPGereed\Nijboer&amp;MijwaartBarComm.jpg"/>
          <p:cNvPicPr>
            <a:picLocks noChangeAspect="1" noChangeArrowheads="1"/>
          </p:cNvPicPr>
          <p:nvPr/>
        </p:nvPicPr>
        <p:blipFill>
          <a:blip r:embed="rId2" cstate="print"/>
          <a:srcRect/>
          <a:stretch>
            <a:fillRect/>
          </a:stretch>
        </p:blipFill>
        <p:spPr bwMode="auto">
          <a:xfrm>
            <a:off x="755576" y="260649"/>
            <a:ext cx="7848872" cy="5904656"/>
          </a:xfrm>
          <a:prstGeom prst="rect">
            <a:avLst/>
          </a:prstGeom>
          <a:noFill/>
        </p:spPr>
      </p:pic>
      <p:sp>
        <p:nvSpPr>
          <p:cNvPr id="3" name="Afgeronde rechthoek 2"/>
          <p:cNvSpPr/>
          <p:nvPr/>
        </p:nvSpPr>
        <p:spPr>
          <a:xfrm>
            <a:off x="1187624" y="6165304"/>
            <a:ext cx="7056784"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Nijboer en Mijwaart verzorgden deze avond. Hulde!</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Nieuwe Gebruiker\Pictures\AlleFotro's&amp;Dia'sNaarPpointOpDVD\Diensttijd\PPGereed\OverzZaaltje.jpg"/>
          <p:cNvPicPr>
            <a:picLocks noChangeAspect="1" noChangeArrowheads="1"/>
          </p:cNvPicPr>
          <p:nvPr/>
        </p:nvPicPr>
        <p:blipFill>
          <a:blip r:embed="rId2" cstate="print"/>
          <a:srcRect/>
          <a:stretch>
            <a:fillRect/>
          </a:stretch>
        </p:blipFill>
        <p:spPr bwMode="auto">
          <a:xfrm>
            <a:off x="1330999" y="908720"/>
            <a:ext cx="7057425" cy="4601164"/>
          </a:xfrm>
          <a:prstGeom prst="rect">
            <a:avLst/>
          </a:prstGeom>
          <a:noFill/>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Nieuwe Gebruiker\Pictures\AlleFotro's&amp;Dia'sNaarPpointOpDVD\Diensttijd\PPGereed\DansjeAnnekeBrouihu.jpg"/>
          <p:cNvPicPr>
            <a:picLocks noChangeAspect="1" noChangeArrowheads="1"/>
          </p:cNvPicPr>
          <p:nvPr/>
        </p:nvPicPr>
        <p:blipFill>
          <a:blip r:embed="rId2" cstate="print"/>
          <a:srcRect/>
          <a:stretch>
            <a:fillRect/>
          </a:stretch>
        </p:blipFill>
        <p:spPr bwMode="auto">
          <a:xfrm>
            <a:off x="1606752" y="1052736"/>
            <a:ext cx="6637656" cy="4582394"/>
          </a:xfrm>
          <a:prstGeom prst="rect">
            <a:avLst/>
          </a:prstGeom>
          <a:noFill/>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Nieuwe Gebruiker\Pictures\AlleFotro's&amp;Dia'sNaarPpointOpDVD\Diensttijd\PPGereed\Anneke&amp;EddyBroekh.jpg"/>
          <p:cNvPicPr>
            <a:picLocks noChangeAspect="1" noChangeArrowheads="1"/>
          </p:cNvPicPr>
          <p:nvPr/>
        </p:nvPicPr>
        <p:blipFill>
          <a:blip r:embed="rId2" cstate="print"/>
          <a:srcRect/>
          <a:stretch>
            <a:fillRect/>
          </a:stretch>
        </p:blipFill>
        <p:spPr bwMode="auto">
          <a:xfrm>
            <a:off x="1043608" y="404664"/>
            <a:ext cx="5514975" cy="5734051"/>
          </a:xfrm>
          <a:prstGeom prst="rect">
            <a:avLst/>
          </a:prstGeom>
          <a:noFill/>
        </p:spPr>
      </p:pic>
      <p:sp>
        <p:nvSpPr>
          <p:cNvPr id="3" name="Ovaal 2"/>
          <p:cNvSpPr/>
          <p:nvPr/>
        </p:nvSpPr>
        <p:spPr>
          <a:xfrm>
            <a:off x="6660232" y="4005064"/>
            <a:ext cx="2304256" cy="2088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Anneke en Eddy Broekhuis</a:t>
            </a:r>
            <a:br>
              <a:rPr lang="nl-NL"/>
            </a:br>
            <a:r>
              <a:rPr lang="nl-NL"/>
              <a:t>Onze buren op nr. 37</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Nieuwe Gebruiker\Pictures\AlleFotro's&amp;Dia'sNaarPpointOpDVD\Diensttijd\PPGereed\DansjeMetMwNijboer.jpg"/>
          <p:cNvPicPr>
            <a:picLocks noChangeAspect="1" noChangeArrowheads="1"/>
          </p:cNvPicPr>
          <p:nvPr/>
        </p:nvPicPr>
        <p:blipFill>
          <a:blip r:embed="rId2" cstate="print"/>
          <a:srcRect/>
          <a:stretch>
            <a:fillRect/>
          </a:stretch>
        </p:blipFill>
        <p:spPr bwMode="auto">
          <a:xfrm>
            <a:off x="755576" y="332657"/>
            <a:ext cx="7920880" cy="5256584"/>
          </a:xfrm>
          <a:prstGeom prst="rect">
            <a:avLst/>
          </a:prstGeom>
          <a:noFill/>
        </p:spPr>
      </p:pic>
      <p:sp>
        <p:nvSpPr>
          <p:cNvPr id="3" name="Afgeronde rechthoek 2"/>
          <p:cNvSpPr/>
          <p:nvPr/>
        </p:nvSpPr>
        <p:spPr>
          <a:xfrm>
            <a:off x="1979712" y="5805264"/>
            <a:ext cx="5544616"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Dansje met ….Mw. Nijboer, rechts  …Mw. Weegink</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Nieuwe Gebruiker\Pictures\AlleFotro's&amp;Dia'sNaarPpointOpDVD\Diensttijd\PPGereed\Ouderdag1eEskadron.jpg"/>
          <p:cNvPicPr>
            <a:picLocks noChangeAspect="1" noChangeArrowheads="1"/>
          </p:cNvPicPr>
          <p:nvPr/>
        </p:nvPicPr>
        <p:blipFill>
          <a:blip r:embed="rId2" cstate="print"/>
          <a:srcRect/>
          <a:stretch>
            <a:fillRect/>
          </a:stretch>
        </p:blipFill>
        <p:spPr bwMode="auto">
          <a:xfrm>
            <a:off x="1475656" y="332656"/>
            <a:ext cx="4104134" cy="6174605"/>
          </a:xfrm>
          <a:prstGeom prst="rect">
            <a:avLst/>
          </a:prstGeom>
          <a:noFill/>
        </p:spPr>
      </p:pic>
      <p:sp>
        <p:nvSpPr>
          <p:cNvPr id="3" name="Afgeronde rechthoek 2"/>
          <p:cNvSpPr/>
          <p:nvPr/>
        </p:nvSpPr>
        <p:spPr>
          <a:xfrm>
            <a:off x="6228184" y="4581128"/>
            <a:ext cx="2592288"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Op ouderdag waren mijn ouders en Willy aanwezig</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Nieuwe Gebruiker\Pictures\AlleFotro's&amp;Dia'sNaarPpointOpDVD\Diensttijd\PPGereed\AfschDansGreSterenborg.jpg"/>
          <p:cNvPicPr>
            <a:picLocks noChangeAspect="1" noChangeArrowheads="1"/>
          </p:cNvPicPr>
          <p:nvPr/>
        </p:nvPicPr>
        <p:blipFill>
          <a:blip r:embed="rId2" cstate="print"/>
          <a:srcRect/>
          <a:stretch>
            <a:fillRect/>
          </a:stretch>
        </p:blipFill>
        <p:spPr bwMode="auto">
          <a:xfrm>
            <a:off x="1228554" y="908720"/>
            <a:ext cx="6700650" cy="4680520"/>
          </a:xfrm>
          <a:prstGeom prst="rect">
            <a:avLst/>
          </a:prstGeom>
          <a:noFill/>
        </p:spPr>
      </p:pic>
      <p:sp>
        <p:nvSpPr>
          <p:cNvPr id="3" name="Afgeronde rechthoek 2"/>
          <p:cNvSpPr/>
          <p:nvPr/>
        </p:nvSpPr>
        <p:spPr>
          <a:xfrm>
            <a:off x="2195736" y="5805264"/>
            <a:ext cx="4680520" cy="698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Dansje met Gre Sterenborg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Nieuwe Gebruiker\Pictures\AlleFotro's&amp;Dia'sNaarPpointOpDVD\Diensttijd\PPGereed\DansjeMetmwWeegink.JPG"/>
          <p:cNvPicPr>
            <a:picLocks noChangeAspect="1" noChangeArrowheads="1"/>
          </p:cNvPicPr>
          <p:nvPr/>
        </p:nvPicPr>
        <p:blipFill>
          <a:blip r:embed="rId2" cstate="print"/>
          <a:srcRect/>
          <a:stretch>
            <a:fillRect/>
          </a:stretch>
        </p:blipFill>
        <p:spPr bwMode="auto">
          <a:xfrm>
            <a:off x="1115615" y="908720"/>
            <a:ext cx="6965537" cy="4608512"/>
          </a:xfrm>
          <a:prstGeom prst="rect">
            <a:avLst/>
          </a:prstGeom>
          <a:noFill/>
        </p:spPr>
      </p:pic>
      <p:sp>
        <p:nvSpPr>
          <p:cNvPr id="3" name="Afgeronde rechthoek 2"/>
          <p:cNvSpPr/>
          <p:nvPr/>
        </p:nvSpPr>
        <p:spPr>
          <a:xfrm>
            <a:off x="683568" y="5733256"/>
            <a:ext cx="7704856" cy="698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Dansje met de buurvrouw van nr. 35. Haar man Weegink</a:t>
            </a:r>
          </a:p>
          <a:p>
            <a:pPr algn="ctr"/>
            <a:r>
              <a:rPr lang="nl-NL"/>
              <a:t>rechts inbeeld.</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Nieuwe Gebruiker\Pictures\AlleFotro's&amp;Dia'sNaarPpointOpDVD\Diensttijd\PPGereed\DankWoord.jpg"/>
          <p:cNvPicPr>
            <a:picLocks noChangeAspect="1" noChangeArrowheads="1"/>
          </p:cNvPicPr>
          <p:nvPr/>
        </p:nvPicPr>
        <p:blipFill>
          <a:blip r:embed="rId2" cstate="print"/>
          <a:srcRect/>
          <a:stretch>
            <a:fillRect/>
          </a:stretch>
        </p:blipFill>
        <p:spPr bwMode="auto">
          <a:xfrm>
            <a:off x="1763688" y="476672"/>
            <a:ext cx="4343400" cy="6076950"/>
          </a:xfrm>
          <a:prstGeom prst="rect">
            <a:avLst/>
          </a:prstGeom>
          <a:noFill/>
        </p:spPr>
      </p:pic>
      <p:sp>
        <p:nvSpPr>
          <p:cNvPr id="3" name="Ovaal 2"/>
          <p:cNvSpPr/>
          <p:nvPr/>
        </p:nvSpPr>
        <p:spPr>
          <a:xfrm>
            <a:off x="6588224" y="4509120"/>
            <a:ext cx="2066528" cy="18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Mijn woorden van dank aan een ieder.</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Nieuwe Gebruiker\Pictures\AlleFotro's&amp;Dia'sNaarPpointOpDVD\Diensttijd\PPGereed\VrijstellInvoerAuto.jpg"/>
          <p:cNvPicPr>
            <a:picLocks noChangeAspect="1" noChangeArrowheads="1"/>
          </p:cNvPicPr>
          <p:nvPr/>
        </p:nvPicPr>
        <p:blipFill>
          <a:blip r:embed="rId2" cstate="print"/>
          <a:srcRect/>
          <a:stretch>
            <a:fillRect/>
          </a:stretch>
        </p:blipFill>
        <p:spPr bwMode="auto">
          <a:xfrm>
            <a:off x="834078" y="778508"/>
            <a:ext cx="7698362" cy="5197842"/>
          </a:xfrm>
          <a:prstGeom prst="rect">
            <a:avLst/>
          </a:prstGeom>
          <a:noFill/>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Nieuwe Gebruiker\Pictures\AlleFotro's&amp;Dia'sNaarPpointOpDVD\Diensttijd\PPGereed\RegAutoinNed.jpg"/>
          <p:cNvPicPr>
            <a:picLocks noChangeAspect="1" noChangeArrowheads="1"/>
          </p:cNvPicPr>
          <p:nvPr/>
        </p:nvPicPr>
        <p:blipFill>
          <a:blip r:embed="rId2" cstate="print"/>
          <a:srcRect/>
          <a:stretch>
            <a:fillRect/>
          </a:stretch>
        </p:blipFill>
        <p:spPr bwMode="auto">
          <a:xfrm>
            <a:off x="1187624" y="764703"/>
            <a:ext cx="6912768" cy="5332707"/>
          </a:xfrm>
          <a:prstGeom prst="rect">
            <a:avLst/>
          </a:prstGeom>
          <a:noFill/>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Nieuwe Gebruiker\Pictures\AlleFotro's&amp;Dia'sNaarPpointOpDVD\Diensttijd\PPGereed\RegAutoNed2.jpg"/>
          <p:cNvPicPr>
            <a:picLocks noChangeAspect="1" noChangeArrowheads="1"/>
          </p:cNvPicPr>
          <p:nvPr/>
        </p:nvPicPr>
        <p:blipFill>
          <a:blip r:embed="rId2" cstate="print"/>
          <a:srcRect/>
          <a:stretch>
            <a:fillRect/>
          </a:stretch>
        </p:blipFill>
        <p:spPr bwMode="auto">
          <a:xfrm>
            <a:off x="865580" y="836713"/>
            <a:ext cx="7522844" cy="5042656"/>
          </a:xfrm>
          <a:prstGeom prst="rect">
            <a:avLst/>
          </a:prstGeom>
          <a:noFill/>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AlleFotro's&amp;Dia'sNaarPpointOpDVD\Diensttijd\PPGereed\StartAPD.jpg"/>
          <p:cNvPicPr>
            <a:picLocks noChangeAspect="1" noChangeArrowheads="1"/>
          </p:cNvPicPr>
          <p:nvPr/>
        </p:nvPicPr>
        <p:blipFill>
          <a:blip r:embed="rId2" cstate="print"/>
          <a:srcRect/>
          <a:stretch>
            <a:fillRect/>
          </a:stretch>
        </p:blipFill>
        <p:spPr bwMode="auto">
          <a:xfrm>
            <a:off x="737324" y="1296988"/>
            <a:ext cx="7363068" cy="4553630"/>
          </a:xfrm>
          <a:prstGeom prst="rect">
            <a:avLst/>
          </a:prstGeom>
          <a:noFill/>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ieuwe Gebruiker\Pictures\AlleFotro's&amp;Dia'sNaarPpointOpDVD\Diensttijd\PPGereed\HuisvestingAPD.jpg"/>
          <p:cNvPicPr>
            <a:picLocks noChangeAspect="1" noChangeArrowheads="1"/>
          </p:cNvPicPr>
          <p:nvPr/>
        </p:nvPicPr>
        <p:blipFill>
          <a:blip r:embed="rId2" cstate="print"/>
          <a:srcRect/>
          <a:stretch>
            <a:fillRect/>
          </a:stretch>
        </p:blipFill>
        <p:spPr bwMode="auto">
          <a:xfrm>
            <a:off x="653652" y="692696"/>
            <a:ext cx="7747122" cy="4536504"/>
          </a:xfrm>
          <a:prstGeom prst="rect">
            <a:avLst/>
          </a:prstGeom>
          <a:noFill/>
        </p:spPr>
      </p:pic>
      <p:sp>
        <p:nvSpPr>
          <p:cNvPr id="3" name="Rechthoek 2"/>
          <p:cNvSpPr/>
          <p:nvPr/>
        </p:nvSpPr>
        <p:spPr>
          <a:xfrm>
            <a:off x="827584" y="5733256"/>
            <a:ext cx="770485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 Een belangrijke taak is de beveiliging  van de waardetransporten.</a:t>
            </a:r>
            <a:br>
              <a:rPr lang="nl-NL"/>
            </a:br>
            <a:r>
              <a:rPr lang="nl-NL"/>
              <a:t>Zie de volgende twee foto’s.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AlleFotro's&amp;Dia'sNaarPpointOpDVD\Diensttijd\PPGereed\WTransport.jpg"/>
          <p:cNvPicPr>
            <a:picLocks noChangeAspect="1" noChangeArrowheads="1"/>
          </p:cNvPicPr>
          <p:nvPr/>
        </p:nvPicPr>
        <p:blipFill>
          <a:blip r:embed="rId2" cstate="print"/>
          <a:srcRect/>
          <a:stretch>
            <a:fillRect/>
          </a:stretch>
        </p:blipFill>
        <p:spPr bwMode="auto">
          <a:xfrm>
            <a:off x="827584" y="764704"/>
            <a:ext cx="7560840" cy="5408733"/>
          </a:xfrm>
          <a:prstGeom prst="rect">
            <a:avLst/>
          </a:prstGeom>
          <a:noFill/>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uwe Gebruiker\Pictures\AlleFotro's&amp;Dia'sNaarPpointOpDVD\Diensttijd\PPGereed\CompleetTrsport.jpg"/>
          <p:cNvPicPr>
            <a:picLocks noChangeAspect="1" noChangeArrowheads="1"/>
          </p:cNvPicPr>
          <p:nvPr/>
        </p:nvPicPr>
        <p:blipFill>
          <a:blip r:embed="rId2" cstate="print"/>
          <a:srcRect/>
          <a:stretch>
            <a:fillRect/>
          </a:stretch>
        </p:blipFill>
        <p:spPr bwMode="auto">
          <a:xfrm>
            <a:off x="1475656" y="404664"/>
            <a:ext cx="4933950" cy="5915025"/>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Nieuwe Gebruiker\Pictures\AlleFotro's&amp;Dia'sNaarPpointOpDVD\Diensttijd\PPGereed\OuderdagToeschDem.jpg"/>
          <p:cNvPicPr>
            <a:picLocks noChangeAspect="1" noChangeArrowheads="1"/>
          </p:cNvPicPr>
          <p:nvPr/>
        </p:nvPicPr>
        <p:blipFill>
          <a:blip r:embed="rId2" cstate="print"/>
          <a:srcRect/>
          <a:stretch>
            <a:fillRect/>
          </a:stretch>
        </p:blipFill>
        <p:spPr bwMode="auto">
          <a:xfrm>
            <a:off x="755576" y="692696"/>
            <a:ext cx="7951610" cy="4850482"/>
          </a:xfrm>
          <a:prstGeom prst="rect">
            <a:avLst/>
          </a:prstGeom>
          <a:noFill/>
        </p:spPr>
      </p:pic>
      <p:cxnSp>
        <p:nvCxnSpPr>
          <p:cNvPr id="5" name="Rechte verbindingslijn met pijl 4"/>
          <p:cNvCxnSpPr/>
          <p:nvPr/>
        </p:nvCxnSpPr>
        <p:spPr>
          <a:xfrm>
            <a:off x="6156176" y="3212976"/>
            <a:ext cx="72008" cy="25922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7-punts ster 6"/>
          <p:cNvSpPr/>
          <p:nvPr/>
        </p:nvSpPr>
        <p:spPr>
          <a:xfrm>
            <a:off x="6012160" y="2996952"/>
            <a:ext cx="216024" cy="288032"/>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Afgeronde rechthoek 7"/>
          <p:cNvSpPr/>
          <p:nvPr/>
        </p:nvSpPr>
        <p:spPr>
          <a:xfrm>
            <a:off x="5148064" y="5805264"/>
            <a:ext cx="3312368"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Links van de ster mijn ouders en rechts Willy en ik</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ieuwe Gebruiker\Pictures\AlleFotro's&amp;Dia'sNaarPpointOpDVD\Diensttijd\PPGereed\WTrsoGestopt.jpg"/>
          <p:cNvPicPr>
            <a:picLocks noChangeAspect="1" noChangeArrowheads="1"/>
          </p:cNvPicPr>
          <p:nvPr/>
        </p:nvPicPr>
        <p:blipFill>
          <a:blip r:embed="rId2" cstate="print"/>
          <a:srcRect/>
          <a:stretch>
            <a:fillRect/>
          </a:stretch>
        </p:blipFill>
        <p:spPr bwMode="auto">
          <a:xfrm>
            <a:off x="755576" y="404664"/>
            <a:ext cx="4513709" cy="6130523"/>
          </a:xfrm>
          <a:prstGeom prst="rect">
            <a:avLst/>
          </a:prstGeom>
          <a:noFill/>
        </p:spPr>
      </p:pic>
      <p:sp>
        <p:nvSpPr>
          <p:cNvPr id="3" name="Afgeronde rechthoek 2"/>
          <p:cNvSpPr/>
          <p:nvPr/>
        </p:nvSpPr>
        <p:spPr>
          <a:xfrm>
            <a:off x="6084168" y="3501008"/>
            <a:ext cx="2304256" cy="29523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a:p>
            <a:pPr algn="ctr"/>
            <a:r>
              <a:rPr lang="nl-NL"/>
              <a:t>Soms verloopt  een transport niet volgens planning.</a:t>
            </a:r>
            <a:br>
              <a:rPr lang="nl-NL"/>
            </a:br>
            <a:r>
              <a:rPr lang="nl-NL"/>
              <a:t>Wmr. Groot was cdt. Op de foto</a:t>
            </a:r>
            <a:r>
              <a:rPr lang="en-US"/>
              <a:t>: rechts mar. Reinders, links mar. Nieuwenhuis, respectievenlijk Josje en Smile</a:t>
            </a:r>
            <a:br>
              <a:rPr lang="nl-NL"/>
            </a:br>
            <a:endParaRPr lang="nl-NL"/>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AlleFotro's&amp;Dia'sNaarPpointOpDVD\Diensttijd\PPGereed\WaardeTrspGestopt.jpg"/>
          <p:cNvPicPr>
            <a:picLocks noChangeAspect="1" noChangeArrowheads="1"/>
          </p:cNvPicPr>
          <p:nvPr/>
        </p:nvPicPr>
        <p:blipFill>
          <a:blip r:embed="rId2" cstate="print"/>
          <a:srcRect/>
          <a:stretch>
            <a:fillRect/>
          </a:stretch>
        </p:blipFill>
        <p:spPr bwMode="auto">
          <a:xfrm>
            <a:off x="893762" y="736600"/>
            <a:ext cx="7566669" cy="5373432"/>
          </a:xfrm>
          <a:prstGeom prst="rect">
            <a:avLst/>
          </a:prstGeom>
          <a:noFill/>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Nieuwe Gebruiker\Pictures\AlleFotro's&amp;Dia'sNaarPpointOpDVD\Diensttijd\PPGereed\VerbVoltooid1.jpg"/>
          <p:cNvPicPr>
            <a:picLocks noChangeAspect="1" noChangeArrowheads="1"/>
          </p:cNvPicPr>
          <p:nvPr/>
        </p:nvPicPr>
        <p:blipFill>
          <a:blip r:embed="rId2" cstate="print"/>
          <a:srcRect/>
          <a:stretch>
            <a:fillRect/>
          </a:stretch>
        </p:blipFill>
        <p:spPr bwMode="auto">
          <a:xfrm>
            <a:off x="962826" y="396877"/>
            <a:ext cx="7281582" cy="4832323"/>
          </a:xfrm>
          <a:prstGeom prst="rect">
            <a:avLst/>
          </a:prstGeom>
          <a:noFill/>
        </p:spPr>
      </p:pic>
      <p:sp>
        <p:nvSpPr>
          <p:cNvPr id="3" name="Afgeronde rechthoek 2"/>
          <p:cNvSpPr/>
          <p:nvPr/>
        </p:nvSpPr>
        <p:spPr>
          <a:xfrm>
            <a:off x="827584" y="5661248"/>
            <a:ext cx="756084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Ingebruikneming verbouwde afdeling in de bank. District Cdt. De Wit bedankt de heer Seurmondt voor diens medewerking.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Nieuwe Gebruiker\Pictures\AlleFotro's&amp;Dia'sNaarPpointOpDVD\Diensttijd\PPGereed\Luchtfoto's.jpg"/>
          <p:cNvPicPr>
            <a:picLocks noChangeAspect="1" noChangeArrowheads="1"/>
          </p:cNvPicPr>
          <p:nvPr/>
        </p:nvPicPr>
        <p:blipFill>
          <a:blip r:embed="rId2" cstate="print"/>
          <a:srcRect/>
          <a:stretch>
            <a:fillRect/>
          </a:stretch>
        </p:blipFill>
        <p:spPr bwMode="auto">
          <a:xfrm>
            <a:off x="899592" y="548680"/>
            <a:ext cx="7344816" cy="4956902"/>
          </a:xfrm>
          <a:prstGeom prst="rect">
            <a:avLst/>
          </a:prstGeom>
          <a:noFill/>
        </p:spPr>
      </p:pic>
      <p:sp>
        <p:nvSpPr>
          <p:cNvPr id="3" name="Rechthoek 2"/>
          <p:cNvSpPr/>
          <p:nvPr/>
        </p:nvSpPr>
        <p:spPr>
          <a:xfrm>
            <a:off x="1043608" y="5661248"/>
            <a:ext cx="7200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Onderdirekteur  Mr. U. Suermondt en Ing . Van Herpen  bestuderen luchtfoto’s van bank vestigingen . </a:t>
            </a:r>
            <a:endParaRPr lang="nl-NL"/>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Nieuwe Gebruiker\Pictures\AlleFotro's&amp;Dia'sNaarPpointOpDVD\Diensttijd\PPGereed\VerbWapenkamer.jpg"/>
          <p:cNvPicPr>
            <a:picLocks noChangeAspect="1" noChangeArrowheads="1"/>
          </p:cNvPicPr>
          <p:nvPr/>
        </p:nvPicPr>
        <p:blipFill>
          <a:blip r:embed="rId2" cstate="print"/>
          <a:srcRect/>
          <a:stretch>
            <a:fillRect/>
          </a:stretch>
        </p:blipFill>
        <p:spPr bwMode="auto">
          <a:xfrm>
            <a:off x="1187624" y="332656"/>
            <a:ext cx="4238625" cy="6124576"/>
          </a:xfrm>
          <a:prstGeom prst="rect">
            <a:avLst/>
          </a:prstGeom>
          <a:noFill/>
        </p:spPr>
      </p:pic>
      <p:sp>
        <p:nvSpPr>
          <p:cNvPr id="3" name="Ovaal 2"/>
          <p:cNvSpPr/>
          <p:nvPr/>
        </p:nvSpPr>
        <p:spPr>
          <a:xfrm>
            <a:off x="5580112" y="4077072"/>
            <a:ext cx="3312368" cy="22322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t>E.A.I</a:t>
            </a:r>
            <a:r>
              <a:rPr lang="nl-NL" dirty="0"/>
              <a:t> van de Genie Amsterdam bewondert de nieuwe wapenkamer met de hrn Suermondt en </a:t>
            </a:r>
            <a:r>
              <a:rPr lang="nl-NL" dirty="0" err="1"/>
              <a:t>Cornegoor</a:t>
            </a:r>
            <a:r>
              <a:rPr lang="nl-NL" dirty="0"/>
              <a:t>.</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Nieuwe Gebruiker\Pictures\AlleFotro's&amp;Dia'sNaarPpointOpDVD\Diensttijd\PPGereed\GeporttBedDeKunstnaar.jpg.BMP"/>
          <p:cNvPicPr>
            <a:picLocks noChangeAspect="1" noChangeArrowheads="1"/>
          </p:cNvPicPr>
          <p:nvPr/>
        </p:nvPicPr>
        <p:blipFill>
          <a:blip r:embed="rId2" cstate="print"/>
          <a:srcRect/>
          <a:stretch>
            <a:fillRect/>
          </a:stretch>
        </p:blipFill>
        <p:spPr bwMode="auto">
          <a:xfrm>
            <a:off x="1187624" y="692696"/>
            <a:ext cx="7128792" cy="5019953"/>
          </a:xfrm>
          <a:prstGeom prst="rect">
            <a:avLst/>
          </a:prstGeom>
          <a:noFill/>
        </p:spPr>
      </p:pic>
      <p:sp>
        <p:nvSpPr>
          <p:cNvPr id="3" name="Afgeronde rechthoek 2"/>
          <p:cNvSpPr/>
          <p:nvPr/>
        </p:nvSpPr>
        <p:spPr>
          <a:xfrm>
            <a:off x="1619672" y="5877272"/>
            <a:ext cx="6264696"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Jaap Vet, de kunstenaar van het portret wordt bedankt </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Nieuwe Gebruiker\Pictures\AlleFotro's&amp;Dia'sNaarPpointOpDVD\Diensttijd\PPGereed\GeporttSpreekmetSchildVet.jpg"/>
          <p:cNvPicPr>
            <a:picLocks noChangeAspect="1" noChangeArrowheads="1"/>
          </p:cNvPicPr>
          <p:nvPr/>
        </p:nvPicPr>
        <p:blipFill>
          <a:blip r:embed="rId2" cstate="print"/>
          <a:srcRect/>
          <a:stretch>
            <a:fillRect/>
          </a:stretch>
        </p:blipFill>
        <p:spPr bwMode="auto">
          <a:xfrm>
            <a:off x="1115616" y="950912"/>
            <a:ext cx="7188707" cy="4935194"/>
          </a:xfrm>
          <a:prstGeom prst="rect">
            <a:avLst/>
          </a:prstGeom>
          <a:noFill/>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ieuwe Gebruiker\Pictures\AlleFotro's&amp;Dia'sNaarPpointOpDVD\Diensttijd\PPGereed\PortretSuermondt.jpg"/>
          <p:cNvPicPr>
            <a:picLocks noChangeAspect="1" noChangeArrowheads="1"/>
          </p:cNvPicPr>
          <p:nvPr/>
        </p:nvPicPr>
        <p:blipFill>
          <a:blip r:embed="rId2" cstate="print"/>
          <a:srcRect/>
          <a:stretch>
            <a:fillRect/>
          </a:stretch>
        </p:blipFill>
        <p:spPr bwMode="auto">
          <a:xfrm>
            <a:off x="1403648" y="332656"/>
            <a:ext cx="4248472" cy="6189584"/>
          </a:xfrm>
          <a:prstGeom prst="rect">
            <a:avLst/>
          </a:prstGeom>
          <a:noFill/>
        </p:spPr>
      </p:pic>
      <p:sp>
        <p:nvSpPr>
          <p:cNvPr id="3" name="Afgeronde rechthoek 2"/>
          <p:cNvSpPr/>
          <p:nvPr/>
        </p:nvSpPr>
        <p:spPr>
          <a:xfrm>
            <a:off x="6084168" y="3429000"/>
            <a:ext cx="2664296" cy="2880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Een gebaar van dank</a:t>
            </a:r>
            <a:br>
              <a:rPr lang="en-US"/>
            </a:br>
            <a:r>
              <a:rPr lang="en-US"/>
              <a:t> aan mr. Suermondt voor de  medewerking van de verbouwing van de zithoek. Hem werd een zelfportret overhandigd.</a:t>
            </a:r>
            <a:br>
              <a:rPr lang="en-US"/>
            </a:br>
            <a:r>
              <a:rPr lang="en-US"/>
              <a:t>Geschilderd door </a:t>
            </a:r>
            <a:br>
              <a:rPr lang="en-US"/>
            </a:br>
            <a:r>
              <a:rPr lang="en-US"/>
              <a:t>Jaap Vet</a:t>
            </a:r>
            <a:endParaRPr lang="nl-NL"/>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Nieuwe Gebruiker\Pictures\AlleFotro's&amp;Dia'sNaarPpointOpDVD\Diensttijd\PPGereed\BezReceptVoltVerb.jpg"/>
          <p:cNvPicPr>
            <a:picLocks noChangeAspect="1" noChangeArrowheads="1"/>
          </p:cNvPicPr>
          <p:nvPr/>
        </p:nvPicPr>
        <p:blipFill>
          <a:blip r:embed="rId2" cstate="print"/>
          <a:srcRect/>
          <a:stretch>
            <a:fillRect/>
          </a:stretch>
        </p:blipFill>
        <p:spPr bwMode="auto">
          <a:xfrm>
            <a:off x="683568" y="784225"/>
            <a:ext cx="7776863" cy="5090310"/>
          </a:xfrm>
          <a:prstGeom prst="rect">
            <a:avLst/>
          </a:prstGeom>
          <a:noFill/>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Nieuwe Gebruiker\Pictures\AlleFotro's&amp;Dia'sNaarPpointOpDVD\Diensttijd\PPGereed\De StemmW asGoed.jpg"/>
          <p:cNvPicPr>
            <a:picLocks noChangeAspect="1" noChangeArrowheads="1"/>
          </p:cNvPicPr>
          <p:nvPr/>
        </p:nvPicPr>
        <p:blipFill>
          <a:blip r:embed="rId2" cstate="print"/>
          <a:srcRect/>
          <a:stretch>
            <a:fillRect/>
          </a:stretch>
        </p:blipFill>
        <p:spPr bwMode="auto">
          <a:xfrm>
            <a:off x="971600" y="692696"/>
            <a:ext cx="7348762" cy="4921648"/>
          </a:xfrm>
          <a:prstGeom prst="rect">
            <a:avLst/>
          </a:prstGeom>
          <a:noFill/>
        </p:spPr>
      </p:pic>
      <p:sp>
        <p:nvSpPr>
          <p:cNvPr id="3" name="Afgeronde rechthoek 2"/>
          <p:cNvSpPr/>
          <p:nvPr/>
        </p:nvSpPr>
        <p:spPr>
          <a:xfrm>
            <a:off x="1187624" y="5661248"/>
            <a:ext cx="712879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Divisie Cdt Kol Schipper in gesprek met de uitvoeders,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Nieuwe Gebruiker\Pictures\AlleFotro's&amp;Dia'sNaarPpointOpDVD\Diensttijd\PPGereed\OuderdagMetWilly.jpg"/>
          <p:cNvPicPr>
            <a:picLocks noChangeAspect="1" noChangeArrowheads="1"/>
          </p:cNvPicPr>
          <p:nvPr/>
        </p:nvPicPr>
        <p:blipFill>
          <a:blip r:embed="rId2" cstate="print"/>
          <a:srcRect/>
          <a:stretch>
            <a:fillRect/>
          </a:stretch>
        </p:blipFill>
        <p:spPr bwMode="auto">
          <a:xfrm>
            <a:off x="699118" y="781050"/>
            <a:ext cx="7789770" cy="5240238"/>
          </a:xfrm>
          <a:prstGeom prst="rect">
            <a:avLst/>
          </a:prstGeom>
          <a:noFill/>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ieuwe Gebruiker\Pictures\AlleFotro's&amp;Dia'sNaarPpointOpDVD\Diensttijd\PPGereed\OpeningZithoek.jpg"/>
          <p:cNvPicPr>
            <a:picLocks noChangeAspect="1" noChangeArrowheads="1"/>
          </p:cNvPicPr>
          <p:nvPr/>
        </p:nvPicPr>
        <p:blipFill>
          <a:blip r:embed="rId2" cstate="print"/>
          <a:srcRect/>
          <a:stretch>
            <a:fillRect/>
          </a:stretch>
        </p:blipFill>
        <p:spPr bwMode="auto">
          <a:xfrm>
            <a:off x="358074" y="404665"/>
            <a:ext cx="8534406" cy="5345540"/>
          </a:xfrm>
          <a:prstGeom prst="rect">
            <a:avLst/>
          </a:prstGeom>
          <a:noFill/>
        </p:spPr>
      </p:pic>
      <p:sp>
        <p:nvSpPr>
          <p:cNvPr id="3" name="Afgeronde rechthoek 2"/>
          <p:cNvSpPr/>
          <p:nvPr/>
        </p:nvSpPr>
        <p:spPr>
          <a:xfrm>
            <a:off x="2195736" y="5877272"/>
            <a:ext cx="4680520" cy="6263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Opening Nieuwe zithoek</a:t>
            </a:r>
            <a:endParaRPr lang="nl-NL"/>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ieuwe Gebruiker\Pictures\AlleFotro's&amp;Dia'sNaarPpointOpDVD\Diensttijd\PPGereed\BarsitjeInGebruik.jpg"/>
          <p:cNvPicPr>
            <a:picLocks noChangeAspect="1" noChangeArrowheads="1"/>
          </p:cNvPicPr>
          <p:nvPr/>
        </p:nvPicPr>
        <p:blipFill>
          <a:blip r:embed="rId2" cstate="print"/>
          <a:srcRect/>
          <a:stretch>
            <a:fillRect/>
          </a:stretch>
        </p:blipFill>
        <p:spPr bwMode="auto">
          <a:xfrm>
            <a:off x="755576" y="476672"/>
            <a:ext cx="7560840" cy="5459965"/>
          </a:xfrm>
          <a:prstGeom prst="rect">
            <a:avLst/>
          </a:prstGeom>
          <a:noFill/>
        </p:spPr>
      </p:pic>
      <p:sp>
        <p:nvSpPr>
          <p:cNvPr id="3" name="Afgeronde rechthoek 2"/>
          <p:cNvSpPr/>
          <p:nvPr/>
        </p:nvSpPr>
        <p:spPr>
          <a:xfrm>
            <a:off x="683568" y="6021288"/>
            <a:ext cx="7776864" cy="6537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Ingebruikneming van de bar. Van Li-Re: Piet Verdonk; Sietsma en Lamot.</a:t>
            </a:r>
            <a:endParaRPr lang="nl-NL"/>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ieuwe Gebruiker\Pictures\AlleFotro's&amp;Dia'sNaarPpointOpDVD\Diensttijd\PPGereed\BarZitjeInGebr.jpg"/>
          <p:cNvPicPr>
            <a:picLocks noChangeAspect="1" noChangeArrowheads="1"/>
          </p:cNvPicPr>
          <p:nvPr/>
        </p:nvPicPr>
        <p:blipFill>
          <a:blip r:embed="rId2" cstate="print"/>
          <a:srcRect/>
          <a:stretch>
            <a:fillRect/>
          </a:stretch>
        </p:blipFill>
        <p:spPr bwMode="auto">
          <a:xfrm>
            <a:off x="611560" y="544326"/>
            <a:ext cx="7943708" cy="5455911"/>
          </a:xfrm>
          <a:prstGeom prst="rect">
            <a:avLst/>
          </a:prstGeom>
          <a:noFill/>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ieuwe Gebruiker\Pictures\AlleFotro's&amp;Dia'sNaarPpointOpDVD\Diensttijd\PPGereed\AfschvdSpekErehaag.jpg"/>
          <p:cNvPicPr>
            <a:picLocks noChangeAspect="1" noChangeArrowheads="1"/>
          </p:cNvPicPr>
          <p:nvPr/>
        </p:nvPicPr>
        <p:blipFill>
          <a:blip r:embed="rId2" cstate="print"/>
          <a:srcRect/>
          <a:stretch>
            <a:fillRect/>
          </a:stretch>
        </p:blipFill>
        <p:spPr bwMode="auto">
          <a:xfrm>
            <a:off x="1115616" y="692696"/>
            <a:ext cx="7282370" cy="4939952"/>
          </a:xfrm>
          <a:prstGeom prst="rect">
            <a:avLst/>
          </a:prstGeom>
          <a:noFill/>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ieuwe Gebruiker\Pictures\AlleFotro's&amp;Dia'sNaarPpointOpDVD\Diensttijd\PPGereed\SchvdSpek&amp;EchtgOpghMercedes.jpg"/>
          <p:cNvPicPr>
            <a:picLocks noChangeAspect="1" noChangeArrowheads="1"/>
          </p:cNvPicPr>
          <p:nvPr/>
        </p:nvPicPr>
        <p:blipFill>
          <a:blip r:embed="rId2" cstate="print"/>
          <a:srcRect/>
          <a:stretch>
            <a:fillRect/>
          </a:stretch>
        </p:blipFill>
        <p:spPr bwMode="auto">
          <a:xfrm>
            <a:off x="755576" y="620688"/>
            <a:ext cx="7762850" cy="5127753"/>
          </a:xfrm>
          <a:prstGeom prst="rect">
            <a:avLst/>
          </a:prstGeom>
          <a:noFill/>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ieuwe Gebruiker\Pictures\AlleFotro's&amp;Dia'sNaarPpointOpDVD\Diensttijd\PPGereed\Heinsbr WndBcSpreet&amp;Cadeau.jpg"/>
          <p:cNvPicPr>
            <a:picLocks noChangeAspect="1" noChangeArrowheads="1"/>
          </p:cNvPicPr>
          <p:nvPr/>
        </p:nvPicPr>
        <p:blipFill>
          <a:blip r:embed="rId2" cstate="print"/>
          <a:srcRect/>
          <a:stretch>
            <a:fillRect/>
          </a:stretch>
        </p:blipFill>
        <p:spPr bwMode="auto">
          <a:xfrm>
            <a:off x="323528" y="548680"/>
            <a:ext cx="8568952" cy="5666378"/>
          </a:xfrm>
          <a:prstGeom prst="rect">
            <a:avLst/>
          </a:prstGeom>
          <a:noFill/>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ieuwe Gebruiker\Pictures\AlleFotro's&amp;Dia'sNaarPpointOpDVD\Diensttijd\PPGereed\MartVerbrugge&amp;JaapVetLinks.jpg"/>
          <p:cNvPicPr>
            <a:picLocks noChangeAspect="1" noChangeArrowheads="1"/>
          </p:cNvPicPr>
          <p:nvPr/>
        </p:nvPicPr>
        <p:blipFill>
          <a:blip r:embed="rId2" cstate="print"/>
          <a:srcRect/>
          <a:stretch>
            <a:fillRect/>
          </a:stretch>
        </p:blipFill>
        <p:spPr bwMode="auto">
          <a:xfrm>
            <a:off x="827584" y="764704"/>
            <a:ext cx="7725171" cy="4980376"/>
          </a:xfrm>
          <a:prstGeom prst="rect">
            <a:avLst/>
          </a:prstGeom>
          <a:noFill/>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ieuwe Gebruiker\Pictures\AlleFotro's&amp;Dia'sNaarPpointOpDVD\Diensttijd\PPGereed\PietSprvdSpektoe.jpg"/>
          <p:cNvPicPr>
            <a:picLocks noChangeAspect="1" noChangeArrowheads="1"/>
          </p:cNvPicPr>
          <p:nvPr/>
        </p:nvPicPr>
        <p:blipFill>
          <a:blip r:embed="rId2" cstate="print"/>
          <a:srcRect/>
          <a:stretch>
            <a:fillRect/>
          </a:stretch>
        </p:blipFill>
        <p:spPr bwMode="auto">
          <a:xfrm>
            <a:off x="827584" y="836712"/>
            <a:ext cx="7521316" cy="4935512"/>
          </a:xfrm>
          <a:prstGeom prst="rect">
            <a:avLst/>
          </a:prstGeom>
          <a:noFill/>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Nieuwe Gebruiker\Pictures\AlleFotro's&amp;Dia'sNaarPpointOpDVD\Diensttijd\PPGereed\PietDankvdSpek.jpg"/>
          <p:cNvPicPr>
            <a:picLocks noChangeAspect="1" noChangeArrowheads="1"/>
          </p:cNvPicPr>
          <p:nvPr/>
        </p:nvPicPr>
        <p:blipFill>
          <a:blip r:embed="rId2" cstate="print"/>
          <a:srcRect/>
          <a:stretch>
            <a:fillRect/>
          </a:stretch>
        </p:blipFill>
        <p:spPr bwMode="auto">
          <a:xfrm>
            <a:off x="1187624" y="404664"/>
            <a:ext cx="5353075" cy="6208654"/>
          </a:xfrm>
          <a:prstGeom prst="rect">
            <a:avLst/>
          </a:prstGeom>
          <a:noFill/>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Nieuwe Gebruiker\Pictures\AlleFotro's&amp;Dia'sNaarPpointOpDVD\Diensttijd\PPGereed\Overdracht.jpg"/>
          <p:cNvPicPr>
            <a:picLocks noChangeAspect="1" noChangeArrowheads="1"/>
          </p:cNvPicPr>
          <p:nvPr/>
        </p:nvPicPr>
        <p:blipFill>
          <a:blip r:embed="rId2" cstate="print"/>
          <a:srcRect/>
          <a:stretch>
            <a:fillRect/>
          </a:stretch>
        </p:blipFill>
        <p:spPr bwMode="auto">
          <a:xfrm>
            <a:off x="1115616" y="764704"/>
            <a:ext cx="7344815" cy="5255192"/>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Nieuwe Gebruiker\Pictures\AlleFotro's&amp;Dia'sNaarPpointOpDVD\Diensttijd\PPGereed\wmrCursus1960.JPG"/>
          <p:cNvPicPr>
            <a:picLocks noChangeAspect="1" noChangeArrowheads="1"/>
          </p:cNvPicPr>
          <p:nvPr/>
        </p:nvPicPr>
        <p:blipFill>
          <a:blip r:embed="rId2" cstate="print"/>
          <a:srcRect/>
          <a:stretch>
            <a:fillRect/>
          </a:stretch>
        </p:blipFill>
        <p:spPr bwMode="auto">
          <a:xfrm>
            <a:off x="467544" y="548680"/>
            <a:ext cx="8417908" cy="4968552"/>
          </a:xfrm>
          <a:prstGeom prst="rect">
            <a:avLst/>
          </a:prstGeom>
          <a:noFill/>
        </p:spPr>
      </p:pic>
      <p:sp>
        <p:nvSpPr>
          <p:cNvPr id="3" name="Afgeronde rechthoek 2"/>
          <p:cNvSpPr/>
          <p:nvPr/>
        </p:nvSpPr>
        <p:spPr>
          <a:xfrm>
            <a:off x="467544" y="5445224"/>
            <a:ext cx="8352928" cy="11304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In 1960 waren wij weer terug in Apeldoorn nu voor de wachtmeesteropleiding.</a:t>
            </a:r>
            <a:br>
              <a:rPr lang="nl-NL" dirty="0"/>
            </a:br>
            <a:r>
              <a:rPr lang="nl-NL" dirty="0"/>
              <a:t>28 mei van dat jaar was Annemarie geboren en 13 juni begon deze cursus.</a:t>
            </a:r>
            <a:br>
              <a:rPr lang="nl-NL" dirty="0"/>
            </a:br>
            <a:r>
              <a:rPr lang="nl-NL" dirty="0"/>
              <a:t>Dat  was dus niet zo aangenaam. Het was een jaar lang weekend huwelijk.</a:t>
            </a:r>
            <a:br>
              <a:rPr lang="nl-NL" dirty="0"/>
            </a:br>
            <a:endParaRPr lang="nl-NL" dirty="0"/>
          </a:p>
        </p:txBody>
      </p:sp>
      <p:cxnSp>
        <p:nvCxnSpPr>
          <p:cNvPr id="5" name="Rechte verbindingslijn met pijl 4"/>
          <p:cNvCxnSpPr>
            <a:stCxn id="8" idx="1"/>
          </p:cNvCxnSpPr>
          <p:nvPr/>
        </p:nvCxnSpPr>
        <p:spPr>
          <a:xfrm flipH="1">
            <a:off x="4427984" y="692696"/>
            <a:ext cx="288032"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Stroomdiagram: Scheidingslijn 7"/>
          <p:cNvSpPr/>
          <p:nvPr/>
        </p:nvSpPr>
        <p:spPr>
          <a:xfrm>
            <a:off x="4716016" y="620688"/>
            <a:ext cx="1440160" cy="144016"/>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Mijn plaats</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AlleFotro's&amp;Dia'sNaarPpointOpDVD\Diensttijd\PPGereed\CWissSpekVerdonk.JPG"/>
          <p:cNvPicPr>
            <a:picLocks noChangeAspect="1" noChangeArrowheads="1"/>
          </p:cNvPicPr>
          <p:nvPr/>
        </p:nvPicPr>
        <p:blipFill>
          <a:blip r:embed="rId2" cstate="print"/>
          <a:srcRect/>
          <a:stretch>
            <a:fillRect/>
          </a:stretch>
        </p:blipFill>
        <p:spPr bwMode="auto">
          <a:xfrm>
            <a:off x="595558" y="944562"/>
            <a:ext cx="7936881" cy="4943034"/>
          </a:xfrm>
          <a:prstGeom prst="rect">
            <a:avLst/>
          </a:prstGeom>
          <a:noFill/>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115616" y="620688"/>
            <a:ext cx="7128792" cy="5632311"/>
          </a:xfrm>
          <a:prstGeom prst="rect">
            <a:avLst/>
          </a:prstGeom>
          <a:noFill/>
        </p:spPr>
        <p:txBody>
          <a:bodyPr wrap="square" rtlCol="0">
            <a:spAutoFit/>
          </a:bodyPr>
          <a:lstStyle/>
          <a:p>
            <a:r>
              <a:rPr lang="nl-NL"/>
              <a:t>De afdeling Algemene Politiedienst was gevestigd aan het Oosteinde  nr. 6, in De Nederlandschebank. De toenmalige afd. cdt. Aoo Piebe Bosma woonde er naast. Later werd diens woning bij de afdeling betrokken. Naast de waarde transporten werden diensten verricht op het Paleis op De Dam en bij vlootbezoeken. Veel tijd werd besteed aan nalatige ter inlijving, ongeoorloofd afwezige militairen en deserteurs.</a:t>
            </a:r>
            <a:br>
              <a:rPr lang="nl-NL"/>
            </a:br>
            <a:r>
              <a:rPr lang="nl-NL"/>
              <a:t>Ook werden gerechtelijke bescheiden van de Krijgsraad betekend. In de zomermaanden werd samen met de usa militaire politie gepatrouilleerd in de binnenstad i.v.m. vele in Duitsland gelegerde Amerikaanse verlofgangers.</a:t>
            </a:r>
            <a:br>
              <a:rPr lang="nl-NL"/>
            </a:br>
            <a:br>
              <a:rPr lang="nl-NL"/>
            </a:br>
            <a:r>
              <a:rPr lang="nl-NL"/>
              <a:t>De Nederlandschebank was van oudsher  gevestigd aan de Oude Turfmarkt nabij het Muntplein. Op de hoek van de Nieuwe Doelenstraat en De Turfmarkt was toen de afdeling gevestigd.</a:t>
            </a:r>
            <a:br>
              <a:rPr lang="nl-NL"/>
            </a:br>
            <a:br>
              <a:rPr lang="nl-NL"/>
            </a:br>
            <a:r>
              <a:rPr lang="nl-NL"/>
              <a:t>De eerste waarde transporten vonden plaats met volkswagen busjes als begeleidende voertuigen. Later werden het degelijk gepantserde voertuigen. Steeds met escorterende motorrijders.</a:t>
            </a:r>
            <a:br>
              <a:rPr lang="nl-NL"/>
            </a:br>
            <a:br>
              <a:rPr lang="nl-NL"/>
            </a:br>
            <a:r>
              <a:rPr lang="nl-NL"/>
              <a:t>Van al deze diensten getuigen de onderstaande dia’s.</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AlleFotro's&amp;Dia'sNaarPpointOpDVD\Diensttijd\PPGereed\DeelGoudVoorrKeldDNB.jpg"/>
          <p:cNvPicPr>
            <a:picLocks noChangeAspect="1" noChangeArrowheads="1"/>
          </p:cNvPicPr>
          <p:nvPr/>
        </p:nvPicPr>
        <p:blipFill>
          <a:blip r:embed="rId2" cstate="print"/>
          <a:srcRect/>
          <a:stretch>
            <a:fillRect/>
          </a:stretch>
        </p:blipFill>
        <p:spPr bwMode="auto">
          <a:xfrm>
            <a:off x="1131590" y="617538"/>
            <a:ext cx="7234773" cy="5403750"/>
          </a:xfrm>
          <a:prstGeom prst="rect">
            <a:avLst/>
          </a:prstGeom>
          <a:noFill/>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uwe Gebruiker\Pictures\AlleFotro's&amp;Dia'sNaarPpointOpDVD\Diensttijd\PPGereed\DeelPersAfdOpGevelrandDNB.jpg"/>
          <p:cNvPicPr>
            <a:picLocks noChangeAspect="1" noChangeArrowheads="1"/>
          </p:cNvPicPr>
          <p:nvPr/>
        </p:nvPicPr>
        <p:blipFill>
          <a:blip r:embed="rId2" cstate="print"/>
          <a:srcRect/>
          <a:stretch>
            <a:fillRect/>
          </a:stretch>
        </p:blipFill>
        <p:spPr bwMode="auto">
          <a:xfrm>
            <a:off x="755576" y="548680"/>
            <a:ext cx="7583610" cy="5137284"/>
          </a:xfrm>
          <a:prstGeom prst="rect">
            <a:avLst/>
          </a:prstGeom>
          <a:noFill/>
        </p:spPr>
      </p:pic>
      <p:sp>
        <p:nvSpPr>
          <p:cNvPr id="3" name="Afgeronde rechthoek 2"/>
          <p:cNvSpPr/>
          <p:nvPr/>
        </p:nvSpPr>
        <p:spPr>
          <a:xfrm>
            <a:off x="827584" y="5157192"/>
            <a:ext cx="7488832" cy="1202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Personeel van de afd. Li-Re: Piet Verdonk, Willem Messink, Siem de Wilde, H.M. Ottenhof, B.H. ter Beest, F. Mossel, G.A. Hendriks, H.J. Gillis, H.E. Woldring, H. Spijkerman, W.L. Bosman en J. Dries</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ieuwe Gebruiker\Pictures\AlleFotro's&amp;Dia'sNaarPpointOpDVD\Diensttijd\PPGereed\GroepApdBijToegAfd.jpg"/>
          <p:cNvPicPr>
            <a:picLocks noChangeAspect="1" noChangeArrowheads="1"/>
          </p:cNvPicPr>
          <p:nvPr/>
        </p:nvPicPr>
        <p:blipFill>
          <a:blip r:embed="rId2" cstate="print"/>
          <a:srcRect/>
          <a:stretch>
            <a:fillRect/>
          </a:stretch>
        </p:blipFill>
        <p:spPr bwMode="auto">
          <a:xfrm>
            <a:off x="611560" y="548680"/>
            <a:ext cx="7909249" cy="5280323"/>
          </a:xfrm>
          <a:prstGeom prst="rect">
            <a:avLst/>
          </a:prstGeom>
          <a:noFill/>
        </p:spPr>
      </p:pic>
      <p:sp>
        <p:nvSpPr>
          <p:cNvPr id="3" name="Afgeronde rechthoek 2"/>
          <p:cNvSpPr/>
          <p:nvPr/>
        </p:nvSpPr>
        <p:spPr>
          <a:xfrm>
            <a:off x="1835696" y="6021288"/>
            <a:ext cx="511256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a:t>Bij de toegang tot de afdeling</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euwe Gebruiker\Pictures\AlleFotro's&amp;Dia'sNaarPpointOpDVD\Diensttijd\PPGereed\InGarageDNBGepTrAuito.jpg"/>
          <p:cNvPicPr>
            <a:picLocks noChangeAspect="1" noChangeArrowheads="1"/>
          </p:cNvPicPr>
          <p:nvPr/>
        </p:nvPicPr>
        <p:blipFill>
          <a:blip r:embed="rId2" cstate="print"/>
          <a:srcRect/>
          <a:stretch>
            <a:fillRect/>
          </a:stretch>
        </p:blipFill>
        <p:spPr bwMode="auto">
          <a:xfrm>
            <a:off x="899592" y="620688"/>
            <a:ext cx="7600721" cy="4950618"/>
          </a:xfrm>
          <a:prstGeom prst="rect">
            <a:avLst/>
          </a:prstGeom>
          <a:noFill/>
        </p:spPr>
      </p:pic>
      <p:sp>
        <p:nvSpPr>
          <p:cNvPr id="3" name="Afgeronde rechthoek 2"/>
          <p:cNvSpPr/>
          <p:nvPr/>
        </p:nvSpPr>
        <p:spPr>
          <a:xfrm>
            <a:off x="1331640" y="5661248"/>
            <a:ext cx="676875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In de garage van de Bank bij één van de gepantserde auto’s.</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683568" y="1844824"/>
            <a:ext cx="7344816" cy="3693319"/>
          </a:xfrm>
          <a:prstGeom prst="rect">
            <a:avLst/>
          </a:prstGeom>
          <a:noFill/>
        </p:spPr>
        <p:txBody>
          <a:bodyPr wrap="square" rtlCol="0">
            <a:spAutoFit/>
          </a:bodyPr>
          <a:lstStyle/>
          <a:p>
            <a:r>
              <a:rPr lang="nl-NL"/>
              <a:t>Op 18 december 1981 is dr. J. Zijlstra als president van De Nederlandsche Bank N.V. afgetreden.  Ter gelegenheid daarvan werd een orgelconcert gegeven in de Nieuwe Kerk te Amsterdam.</a:t>
            </a:r>
            <a:br>
              <a:rPr lang="nl-NL"/>
            </a:br>
            <a:endParaRPr lang="nl-NL"/>
          </a:p>
          <a:p>
            <a:r>
              <a:rPr lang="nl-NL"/>
              <a:t>Op onderstaande dia’s:</a:t>
            </a:r>
            <a:br>
              <a:rPr lang="nl-NL"/>
            </a:br>
            <a:r>
              <a:rPr lang="nl-NL"/>
              <a:t>De district Cdt. De overste Rademaker bezocht de receptie.</a:t>
            </a:r>
            <a:br>
              <a:rPr lang="nl-NL"/>
            </a:br>
            <a:r>
              <a:rPr lang="nl-NL"/>
              <a:t>Onder het toeziend oog ven Dhr. Suermondt werden de ver bindingen beproefd. Door de wmrI  G. Sevink en de mars. Hendriks, Dalemans  en Bontjema werden “hand en span diensten “ verricht. </a:t>
            </a:r>
            <a:br>
              <a:rPr lang="nl-NL"/>
            </a:br>
            <a:r>
              <a:rPr lang="nl-NL"/>
              <a:t>Als herinnering ontvingen zij een stropdas.</a:t>
            </a:r>
          </a:p>
          <a:p>
            <a:endParaRPr lang="nl-NL"/>
          </a:p>
          <a:p>
            <a:r>
              <a:rPr lang="nl-NL"/>
              <a:t>Kort daarna werd onze afdeling bezocht door de opvolger van dr Zijlstra, de heer dr. Duisenberg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Nieuwe Gebruiker\Pictures\AlleFotro's&amp;Dia'sNaarPpointOpDVD\Diensttijd\PPGereed\ZijlstrNeemtAfsch18-12-1981.JPG"/>
          <p:cNvPicPr>
            <a:picLocks noChangeAspect="1" noChangeArrowheads="1"/>
          </p:cNvPicPr>
          <p:nvPr/>
        </p:nvPicPr>
        <p:blipFill>
          <a:blip r:embed="rId2" cstate="print"/>
          <a:srcRect/>
          <a:stretch>
            <a:fillRect/>
          </a:stretch>
        </p:blipFill>
        <p:spPr bwMode="auto">
          <a:xfrm>
            <a:off x="539552" y="548680"/>
            <a:ext cx="7802636" cy="5271736"/>
          </a:xfrm>
          <a:prstGeom prst="rect">
            <a:avLst/>
          </a:prstGeom>
          <a:noFill/>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Nieuwe Gebruiker\Pictures\AlleFotro's&amp;Dia'sNaarPpointOpDVD\Diensttijd\PPGereed\VerbTesten.jpg"/>
          <p:cNvPicPr>
            <a:picLocks noChangeAspect="1" noChangeArrowheads="1"/>
          </p:cNvPicPr>
          <p:nvPr/>
        </p:nvPicPr>
        <p:blipFill>
          <a:blip r:embed="rId2" cstate="print"/>
          <a:srcRect/>
          <a:stretch>
            <a:fillRect/>
          </a:stretch>
        </p:blipFill>
        <p:spPr bwMode="auto">
          <a:xfrm>
            <a:off x="1259632" y="739228"/>
            <a:ext cx="6984776" cy="4958658"/>
          </a:xfrm>
          <a:prstGeom prst="rect">
            <a:avLst/>
          </a:prstGeom>
          <a:noFill/>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Nieuwe Gebruiker\Pictures\AlleFotro's&amp;Dia'sNaarPpointOpDVD\Diensttijd\PPGereed\Koffie&amp;GereedVoorINzet.jpg"/>
          <p:cNvPicPr>
            <a:picLocks noChangeAspect="1" noChangeArrowheads="1"/>
          </p:cNvPicPr>
          <p:nvPr/>
        </p:nvPicPr>
        <p:blipFill>
          <a:blip r:embed="rId2" cstate="print"/>
          <a:srcRect/>
          <a:stretch>
            <a:fillRect/>
          </a:stretch>
        </p:blipFill>
        <p:spPr bwMode="auto">
          <a:xfrm>
            <a:off x="1043608" y="476671"/>
            <a:ext cx="7344816" cy="5458827"/>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Nieuwe Gebruiker\Pictures\AlleFotro's&amp;Dia'sNaarPpointOpDVD\Diensttijd\PPGereed\OnderhWapens.jpg"/>
          <p:cNvPicPr>
            <a:picLocks noChangeAspect="1" noChangeArrowheads="1"/>
          </p:cNvPicPr>
          <p:nvPr/>
        </p:nvPicPr>
        <p:blipFill>
          <a:blip r:embed="rId2" cstate="print"/>
          <a:srcRect/>
          <a:stretch>
            <a:fillRect/>
          </a:stretch>
        </p:blipFill>
        <p:spPr bwMode="auto">
          <a:xfrm>
            <a:off x="395536" y="548679"/>
            <a:ext cx="8424936" cy="5039917"/>
          </a:xfrm>
          <a:prstGeom prst="rect">
            <a:avLst/>
          </a:prstGeom>
          <a:noFill/>
        </p:spPr>
      </p:pic>
      <p:sp>
        <p:nvSpPr>
          <p:cNvPr id="4" name="Afgeronde rechthoek 3"/>
          <p:cNvSpPr/>
          <p:nvPr/>
        </p:nvSpPr>
        <p:spPr>
          <a:xfrm>
            <a:off x="2555776" y="260648"/>
            <a:ext cx="4392488" cy="249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Kennelijk een wapeninspectie op handen.</a:t>
            </a:r>
          </a:p>
        </p:txBody>
      </p:sp>
      <p:sp>
        <p:nvSpPr>
          <p:cNvPr id="5" name="Afgeronde rechthoek 4"/>
          <p:cNvSpPr/>
          <p:nvPr/>
        </p:nvSpPr>
        <p:spPr>
          <a:xfrm>
            <a:off x="395536" y="5733256"/>
            <a:ext cx="835292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Van L-R: vd Velden, Tervooren, Vels, Stander, Tervoort, Renkema, Verdonk, v Veene, Rosier, Steur, Wieringa, de Reep en Winters.</a:t>
            </a:r>
            <a:endParaRPr lang="nl-NL" dirty="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Nieuwe Gebruiker\Pictures\AlleFotro's&amp;Dia'sNaarPpointOpDVD\Diensttijd\PPGereed\NaGedaneDienst.jpg"/>
          <p:cNvPicPr>
            <a:picLocks noChangeAspect="1" noChangeArrowheads="1"/>
          </p:cNvPicPr>
          <p:nvPr/>
        </p:nvPicPr>
        <p:blipFill>
          <a:blip r:embed="rId2" cstate="print"/>
          <a:srcRect/>
          <a:stretch>
            <a:fillRect/>
          </a:stretch>
        </p:blipFill>
        <p:spPr bwMode="auto">
          <a:xfrm>
            <a:off x="1115616" y="908720"/>
            <a:ext cx="6963145" cy="4652367"/>
          </a:xfrm>
          <a:prstGeom prst="rect">
            <a:avLst/>
          </a:prstGeom>
          <a:noFill/>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Nieuwe Gebruiker\Pictures\AlleFotro's&amp;Dia'sNaarPpointOpDVD\Diensttijd\PPGereed\LamotBestVODode.jpg"/>
          <p:cNvPicPr>
            <a:picLocks noChangeAspect="1" noChangeArrowheads="1"/>
          </p:cNvPicPr>
          <p:nvPr/>
        </p:nvPicPr>
        <p:blipFill>
          <a:blip r:embed="rId2" cstate="print"/>
          <a:srcRect/>
          <a:stretch>
            <a:fillRect/>
          </a:stretch>
        </p:blipFill>
        <p:spPr bwMode="auto">
          <a:xfrm>
            <a:off x="2267744" y="548680"/>
            <a:ext cx="2505075" cy="5734050"/>
          </a:xfrm>
          <a:prstGeom prst="rect">
            <a:avLst/>
          </a:prstGeom>
          <a:noFill/>
        </p:spPr>
      </p:pic>
      <p:sp>
        <p:nvSpPr>
          <p:cNvPr id="3" name="Afgeronde rechthoek 2"/>
          <p:cNvSpPr/>
          <p:nvPr/>
        </p:nvSpPr>
        <p:spPr>
          <a:xfrm>
            <a:off x="5364088" y="2420888"/>
            <a:ext cx="3240360" cy="37444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Opgejaagd door een ontvangen tip waarbij een deserteur zijn verblijfplaats  werd medegedeeld  deed zich deze dodelijke botsing voor. Ik werd opgeroepen voor de Krijgsraad te getuigen. Er volgde een voorwaardelijke veroordeling met een geldboete van fl. 300,</a:t>
            </a:r>
            <a:r>
              <a:rPr lang="en-US"/>
              <a:t>--</a:t>
            </a:r>
            <a:br>
              <a:rPr lang="en-US"/>
            </a:br>
            <a:r>
              <a:rPr lang="en-US"/>
              <a:t>De chauffeur was Charlie Lamot.</a:t>
            </a:r>
            <a:endParaRPr lang="nl-NL"/>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Nieuwe Gebruiker\Pictures\AlleFotro's&amp;Dia'sNaarPpointOpDVD\Diensttijd\PPGereed\AanhDesertGevechtPist.jpg"/>
          <p:cNvPicPr>
            <a:picLocks noChangeAspect="1" noChangeArrowheads="1"/>
          </p:cNvPicPr>
          <p:nvPr/>
        </p:nvPicPr>
        <p:blipFill>
          <a:blip r:embed="rId2" cstate="print"/>
          <a:srcRect/>
          <a:stretch>
            <a:fillRect/>
          </a:stretch>
        </p:blipFill>
        <p:spPr bwMode="auto">
          <a:xfrm>
            <a:off x="971600" y="332656"/>
            <a:ext cx="6343650" cy="6105525"/>
          </a:xfrm>
          <a:prstGeom prst="rect">
            <a:avLst/>
          </a:prstGeom>
          <a:noFill/>
        </p:spPr>
      </p:pic>
      <p:sp>
        <p:nvSpPr>
          <p:cNvPr id="3" name="Ovaal 2"/>
          <p:cNvSpPr/>
          <p:nvPr/>
        </p:nvSpPr>
        <p:spPr>
          <a:xfrm>
            <a:off x="7524328" y="3717032"/>
            <a:ext cx="1346448" cy="26642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De inhoud van deze telex spreekt voor- zich.</a:t>
            </a:r>
            <a:endParaRPr lang="nl-NL"/>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Nieuwe Gebruiker\Pictures\AlleFotro's&amp;Dia'sNaarPpointOpDVD\Diensttijd\PPGereed\SietsmaAfscHanddrukPiet.jpg"/>
          <p:cNvPicPr>
            <a:picLocks noChangeAspect="1" noChangeArrowheads="1"/>
          </p:cNvPicPr>
          <p:nvPr/>
        </p:nvPicPr>
        <p:blipFill>
          <a:blip r:embed="rId2" cstate="print"/>
          <a:srcRect/>
          <a:stretch>
            <a:fillRect/>
          </a:stretch>
        </p:blipFill>
        <p:spPr bwMode="auto">
          <a:xfrm>
            <a:off x="683568" y="404664"/>
            <a:ext cx="6115050" cy="6143625"/>
          </a:xfrm>
          <a:prstGeom prst="rect">
            <a:avLst/>
          </a:prstGeom>
          <a:noFill/>
        </p:spPr>
      </p:pic>
      <p:sp>
        <p:nvSpPr>
          <p:cNvPr id="3" name="Afgeronde rechthoek 2"/>
          <p:cNvSpPr/>
          <p:nvPr/>
        </p:nvSpPr>
        <p:spPr>
          <a:xfrm rot="10800000" flipV="1">
            <a:off x="7236296" y="3933056"/>
            <a:ext cx="1584176" cy="1796472"/>
          </a:xfrm>
          <a:prstGeom prst="roundRect">
            <a:avLst>
              <a:gd name="adj" fmla="val 169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Afscheid van Sietse Sietsma.</a:t>
            </a:r>
          </a:p>
          <a:p>
            <a:pPr algn="ctr"/>
            <a:r>
              <a:rPr lang="en-US"/>
              <a:t>Zie ook volgende  3 dia’s</a:t>
            </a:r>
            <a:endParaRPr lang="nl-NL"/>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Nieuwe Gebruiker\Pictures\AlleFotro's&amp;Dia'sNaarPpointOpDVD\Diensttijd\PPGereed\SietsmaAfscR eceptie.jpg"/>
          <p:cNvPicPr>
            <a:picLocks noChangeAspect="1" noChangeArrowheads="1"/>
          </p:cNvPicPr>
          <p:nvPr/>
        </p:nvPicPr>
        <p:blipFill>
          <a:blip r:embed="rId2" cstate="print"/>
          <a:srcRect/>
          <a:stretch>
            <a:fillRect/>
          </a:stretch>
        </p:blipFill>
        <p:spPr bwMode="auto">
          <a:xfrm>
            <a:off x="1259632" y="404664"/>
            <a:ext cx="5886450" cy="5905500"/>
          </a:xfrm>
          <a:prstGeom prst="rect">
            <a:avLst/>
          </a:prstGeom>
          <a:noFill/>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Nieuwe Gebruiker\Pictures\AlleFotro's&amp;Dia'sNaarPpointOpDVD\Diensttijd\PPGereed\SietsmaAfschJoTjaden.jpg"/>
          <p:cNvPicPr>
            <a:picLocks noChangeAspect="1" noChangeArrowheads="1"/>
          </p:cNvPicPr>
          <p:nvPr/>
        </p:nvPicPr>
        <p:blipFill>
          <a:blip r:embed="rId2" cstate="print"/>
          <a:srcRect/>
          <a:stretch>
            <a:fillRect/>
          </a:stretch>
        </p:blipFill>
        <p:spPr bwMode="auto">
          <a:xfrm>
            <a:off x="899592" y="404664"/>
            <a:ext cx="6222705" cy="6030251"/>
          </a:xfrm>
          <a:prstGeom prst="rect">
            <a:avLst/>
          </a:prstGeom>
          <a:noFill/>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Nieuwe Gebruiker\Pictures\AlleFotro's&amp;Dia'sNaarPpointOpDVD\Diensttijd\PPGereed\SietsmaAfschKeetman.jpg"/>
          <p:cNvPicPr>
            <a:picLocks noChangeAspect="1" noChangeArrowheads="1"/>
          </p:cNvPicPr>
          <p:nvPr/>
        </p:nvPicPr>
        <p:blipFill>
          <a:blip r:embed="rId2" cstate="print"/>
          <a:srcRect/>
          <a:stretch>
            <a:fillRect/>
          </a:stretch>
        </p:blipFill>
        <p:spPr bwMode="auto">
          <a:xfrm>
            <a:off x="1043608" y="764704"/>
            <a:ext cx="7119327" cy="4725194"/>
          </a:xfrm>
          <a:prstGeom prst="rect">
            <a:avLst/>
          </a:prstGeom>
          <a:noFill/>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Nieuwe Gebruiker\Pictures\AlleFotro's&amp;Dia'sNaarPpointOpDVD\Diensttijd\PPGereed\BezLijnbgrachtTorenaarcs.jpg"/>
          <p:cNvPicPr>
            <a:picLocks noChangeAspect="1" noChangeArrowheads="1"/>
          </p:cNvPicPr>
          <p:nvPr/>
        </p:nvPicPr>
        <p:blipFill>
          <a:blip r:embed="rId2" cstate="print"/>
          <a:srcRect/>
          <a:stretch>
            <a:fillRect/>
          </a:stretch>
        </p:blipFill>
        <p:spPr bwMode="auto">
          <a:xfrm>
            <a:off x="827584" y="692696"/>
            <a:ext cx="7595208" cy="5078862"/>
          </a:xfrm>
          <a:prstGeom prst="rect">
            <a:avLst/>
          </a:prstGeom>
          <a:noFill/>
        </p:spPr>
      </p:pic>
      <p:sp>
        <p:nvSpPr>
          <p:cNvPr id="3" name="Rechthoek 2"/>
          <p:cNvSpPr/>
          <p:nvPr/>
        </p:nvSpPr>
        <p:spPr>
          <a:xfrm>
            <a:off x="1331640" y="5661248"/>
            <a:ext cx="684076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Bezoek van de delegatie Gem. Politie bureau Lijnbaansgracht  onderleiding van commissaris  G.J. </a:t>
            </a:r>
            <a:r>
              <a:rPr lang="en-US" err="1"/>
              <a:t>Toorenaar</a:t>
            </a:r>
            <a:r>
              <a:rPr lang="en-US"/>
              <a:t>.</a:t>
            </a:r>
            <a:endParaRPr lang="nl-NL"/>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Nieuwe Gebruiker\Pictures\AlleFotro's&amp;Dia'sNaarPpointOpDVD\Diensttijd\PPGereed\BezLijngracht3.jpg"/>
          <p:cNvPicPr>
            <a:picLocks noChangeAspect="1" noChangeArrowheads="1"/>
          </p:cNvPicPr>
          <p:nvPr/>
        </p:nvPicPr>
        <p:blipFill>
          <a:blip r:embed="rId2" cstate="print"/>
          <a:srcRect/>
          <a:stretch>
            <a:fillRect/>
          </a:stretch>
        </p:blipFill>
        <p:spPr bwMode="auto">
          <a:xfrm>
            <a:off x="979960" y="764704"/>
            <a:ext cx="7408464" cy="4909223"/>
          </a:xfrm>
          <a:prstGeom prst="rect">
            <a:avLst/>
          </a:prstGeom>
          <a:noFill/>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Nieuwe Gebruiker\Pictures\AlleFotro's&amp;Dia'sNaarPpointOpDVD\Diensttijd\PPGereed\BezLijnbgt.jpg"/>
          <p:cNvPicPr>
            <a:picLocks noChangeAspect="1" noChangeArrowheads="1"/>
          </p:cNvPicPr>
          <p:nvPr/>
        </p:nvPicPr>
        <p:blipFill>
          <a:blip r:embed="rId2" cstate="print"/>
          <a:srcRect/>
          <a:stretch>
            <a:fillRect/>
          </a:stretch>
        </p:blipFill>
        <p:spPr bwMode="auto">
          <a:xfrm>
            <a:off x="827584" y="476672"/>
            <a:ext cx="7530603" cy="5236592"/>
          </a:xfrm>
          <a:prstGeom prst="rect">
            <a:avLst/>
          </a:prstGeom>
          <a:noFill/>
        </p:spPr>
      </p:pic>
      <p:sp>
        <p:nvSpPr>
          <p:cNvPr id="3" name="Afgeronde rechthoek 2"/>
          <p:cNvSpPr/>
          <p:nvPr/>
        </p:nvSpPr>
        <p:spPr>
          <a:xfrm>
            <a:off x="971600" y="5733256"/>
            <a:ext cx="741682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Van Li-Re: adj. v.d.Graft; H.I.v.P Elout; I.P van Dijk;  I.P van Schaik en H.I.v.P Hoekjan.  Later gevolgd door een tegenbezoek.</a:t>
            </a:r>
            <a:endParaRPr lang="nl-NL"/>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Nieuwe Gebruiker\Pictures\AlleFotro's&amp;Dia'sNaarPpointOpDVD\Diensttijd\PPGereed\MPDteVelde2.jpg"/>
          <p:cNvPicPr>
            <a:picLocks noChangeAspect="1" noChangeArrowheads="1"/>
          </p:cNvPicPr>
          <p:nvPr/>
        </p:nvPicPr>
        <p:blipFill>
          <a:blip r:embed="rId2" cstate="print"/>
          <a:srcRect/>
          <a:stretch>
            <a:fillRect/>
          </a:stretch>
        </p:blipFill>
        <p:spPr bwMode="auto">
          <a:xfrm>
            <a:off x="395536" y="332656"/>
            <a:ext cx="4076700" cy="5400600"/>
          </a:xfrm>
          <a:prstGeom prst="rect">
            <a:avLst/>
          </a:prstGeom>
          <a:noFill/>
        </p:spPr>
      </p:pic>
      <p:pic>
        <p:nvPicPr>
          <p:cNvPr id="17411" name="Picture 3" descr="C:\Users\Nieuwe Gebruiker\Pictures\AlleFotro's&amp;Dia'sNaarPpointOpDVD\Diensttijd\PPGereed\MPteVelde.jpg"/>
          <p:cNvPicPr>
            <a:picLocks noChangeAspect="1" noChangeArrowheads="1"/>
          </p:cNvPicPr>
          <p:nvPr/>
        </p:nvPicPr>
        <p:blipFill>
          <a:blip r:embed="rId3" cstate="print"/>
          <a:srcRect/>
          <a:stretch>
            <a:fillRect/>
          </a:stretch>
        </p:blipFill>
        <p:spPr bwMode="auto">
          <a:xfrm>
            <a:off x="4644008" y="332656"/>
            <a:ext cx="4162425" cy="5400600"/>
          </a:xfrm>
          <a:prstGeom prst="rect">
            <a:avLst/>
          </a:prstGeom>
          <a:noFill/>
        </p:spPr>
      </p:pic>
      <p:sp>
        <p:nvSpPr>
          <p:cNvPr id="4" name="Afgeronde rechthoek 3"/>
          <p:cNvSpPr/>
          <p:nvPr/>
        </p:nvSpPr>
        <p:spPr>
          <a:xfrm>
            <a:off x="755576" y="5949280"/>
            <a:ext cx="806489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MP dienst te velde met wegaanduiding was ook een vak.</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Nieuwe Gebruiker\Pictures\AlleFotro's&amp;Dia'sNaarPpointOpDVD\Diensttijd\PPGereed\PenAdjvdGraft2.JPG"/>
          <p:cNvPicPr>
            <a:picLocks noChangeAspect="1" noChangeArrowheads="1"/>
          </p:cNvPicPr>
          <p:nvPr/>
        </p:nvPicPr>
        <p:blipFill>
          <a:blip r:embed="rId2" cstate="print"/>
          <a:srcRect/>
          <a:stretch>
            <a:fillRect/>
          </a:stretch>
        </p:blipFill>
        <p:spPr bwMode="auto">
          <a:xfrm>
            <a:off x="827584" y="548680"/>
            <a:ext cx="7714552" cy="5025738"/>
          </a:xfrm>
          <a:prstGeom prst="rect">
            <a:avLst/>
          </a:prstGeom>
          <a:noFill/>
        </p:spPr>
      </p:pic>
      <p:sp>
        <p:nvSpPr>
          <p:cNvPr id="3" name="Afgeronde rechthoek 2"/>
          <p:cNvSpPr/>
          <p:nvPr/>
        </p:nvSpPr>
        <p:spPr>
          <a:xfrm>
            <a:off x="1547664" y="5661248"/>
            <a:ext cx="633670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Adjudant van der Graft met pensioen.</a:t>
            </a:r>
            <a:endParaRPr lang="nl-NL" dirty="0"/>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Nieuwe Gebruiker\Pictures\AlleFotro's&amp;Dia'sNaarPpointOpDVD\Diensttijd\PPGereed\PensAdjv.d.GraftLbGrt.JPG"/>
          <p:cNvPicPr>
            <a:picLocks noChangeAspect="1" noChangeArrowheads="1"/>
          </p:cNvPicPr>
          <p:nvPr/>
        </p:nvPicPr>
        <p:blipFill>
          <a:blip r:embed="rId2" cstate="print"/>
          <a:srcRect/>
          <a:stretch>
            <a:fillRect/>
          </a:stretch>
        </p:blipFill>
        <p:spPr bwMode="auto">
          <a:xfrm>
            <a:off x="753094" y="649288"/>
            <a:ext cx="7779345" cy="5006982"/>
          </a:xfrm>
          <a:prstGeom prst="rect">
            <a:avLst/>
          </a:prstGeom>
          <a:noFill/>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Nieuwe Gebruiker\Pictures\AlleFotro's&amp;Dia'sNaarPpointOpDVD\Diensttijd\PPGereed\BezPrisdDirDNBDr.W.Duisenberg.JPG"/>
          <p:cNvPicPr>
            <a:picLocks noChangeAspect="1" noChangeArrowheads="1"/>
          </p:cNvPicPr>
          <p:nvPr/>
        </p:nvPicPr>
        <p:blipFill>
          <a:blip r:embed="rId2" cstate="print"/>
          <a:srcRect/>
          <a:stretch>
            <a:fillRect/>
          </a:stretch>
        </p:blipFill>
        <p:spPr bwMode="auto">
          <a:xfrm>
            <a:off x="663574" y="620713"/>
            <a:ext cx="7796857" cy="5148219"/>
          </a:xfrm>
          <a:prstGeom prst="rect">
            <a:avLst/>
          </a:prstGeom>
          <a:noFill/>
        </p:spPr>
      </p:pic>
      <p:sp>
        <p:nvSpPr>
          <p:cNvPr id="3" name="Afgeronde rechthoek 2"/>
          <p:cNvSpPr/>
          <p:nvPr/>
        </p:nvSpPr>
        <p:spPr>
          <a:xfrm>
            <a:off x="683568" y="5733256"/>
            <a:ext cx="784887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Van Li-Re: Hans Korunka, Gerrit Sevink, A. Moen dr. W. Duisenberg</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Nieuwe Gebruiker\Pictures\AlleFotro's&amp;Dia'sNaarPpointOpDVD\Diensttijd\PPGereed\BezDuisenbrg4.jpg"/>
          <p:cNvPicPr>
            <a:picLocks noChangeAspect="1" noChangeArrowheads="1"/>
          </p:cNvPicPr>
          <p:nvPr/>
        </p:nvPicPr>
        <p:blipFill>
          <a:blip r:embed="rId2" cstate="print"/>
          <a:srcRect/>
          <a:stretch>
            <a:fillRect/>
          </a:stretch>
        </p:blipFill>
        <p:spPr bwMode="auto">
          <a:xfrm>
            <a:off x="1187624" y="620688"/>
            <a:ext cx="7247509" cy="5033292"/>
          </a:xfrm>
          <a:prstGeom prst="rect">
            <a:avLst/>
          </a:prstGeom>
          <a:noFill/>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Nieuwe Gebruiker\Pictures\AlleFotro's&amp;Dia'sNaarPpointOpDVD\Diensttijd\PPGereed\BezDuisenberg.jpg"/>
          <p:cNvPicPr>
            <a:picLocks noChangeAspect="1" noChangeArrowheads="1"/>
          </p:cNvPicPr>
          <p:nvPr/>
        </p:nvPicPr>
        <p:blipFill>
          <a:blip r:embed="rId2" cstate="print"/>
          <a:srcRect/>
          <a:stretch>
            <a:fillRect/>
          </a:stretch>
        </p:blipFill>
        <p:spPr bwMode="auto">
          <a:xfrm>
            <a:off x="755576" y="692696"/>
            <a:ext cx="7906612" cy="5341632"/>
          </a:xfrm>
          <a:prstGeom prst="rect">
            <a:avLst/>
          </a:prstGeom>
          <a:noFill/>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Nieuwe Gebruiker\Pictures\AlleFotro's&amp;Dia'sNaarPpointOpDVD\Diensttijd\PPGereed\BezDuiseberg2,jpg.JPG"/>
          <p:cNvPicPr>
            <a:picLocks noChangeAspect="1" noChangeArrowheads="1"/>
          </p:cNvPicPr>
          <p:nvPr/>
        </p:nvPicPr>
        <p:blipFill>
          <a:blip r:embed="rId2" cstate="print"/>
          <a:srcRect/>
          <a:stretch>
            <a:fillRect/>
          </a:stretch>
        </p:blipFill>
        <p:spPr bwMode="auto">
          <a:xfrm>
            <a:off x="899592" y="764704"/>
            <a:ext cx="7571308" cy="5282048"/>
          </a:xfrm>
          <a:prstGeom prst="rect">
            <a:avLst/>
          </a:prstGeom>
          <a:noFill/>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Nieuwe Gebruiker\Pictures\AlleFotro's&amp;Dia'sNaarPpointOpDVD\Diensttijd\PPGereed\BezDuizenberg3.JPG"/>
          <p:cNvPicPr>
            <a:picLocks noChangeAspect="1" noChangeArrowheads="1"/>
          </p:cNvPicPr>
          <p:nvPr/>
        </p:nvPicPr>
        <p:blipFill>
          <a:blip r:embed="rId2" cstate="print"/>
          <a:srcRect/>
          <a:stretch>
            <a:fillRect/>
          </a:stretch>
        </p:blipFill>
        <p:spPr bwMode="auto">
          <a:xfrm>
            <a:off x="755576" y="620688"/>
            <a:ext cx="7947689" cy="5243691"/>
          </a:xfrm>
          <a:prstGeom prst="rect">
            <a:avLst/>
          </a:prstGeom>
          <a:noFill/>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Nieuwe Gebruiker\Pictures\AlleFotro's&amp;Dia'sNaarPpointOpDVD\Diensttijd\PPGereed\ToespraakSchulze-KoolAlsBc.jpg"/>
          <p:cNvPicPr>
            <a:picLocks noChangeAspect="1" noChangeArrowheads="1"/>
          </p:cNvPicPr>
          <p:nvPr/>
        </p:nvPicPr>
        <p:blipFill>
          <a:blip r:embed="rId2" cstate="print"/>
          <a:srcRect/>
          <a:stretch>
            <a:fillRect/>
          </a:stretch>
        </p:blipFill>
        <p:spPr bwMode="auto">
          <a:xfrm>
            <a:off x="1187624" y="404664"/>
            <a:ext cx="4514850" cy="6019800"/>
          </a:xfrm>
          <a:prstGeom prst="rect">
            <a:avLst/>
          </a:prstGeom>
          <a:noFill/>
        </p:spPr>
      </p:pic>
      <p:sp>
        <p:nvSpPr>
          <p:cNvPr id="3" name="Afgeronde rechthoek 2"/>
          <p:cNvSpPr/>
          <p:nvPr/>
        </p:nvSpPr>
        <p:spPr>
          <a:xfrm>
            <a:off x="6084168" y="2708920"/>
            <a:ext cx="2808312" cy="3600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Mijn afscheid  van de afdeling, kort voor mijn vertrek naar de Libanon per 19-5-1982.</a:t>
            </a:r>
            <a:br>
              <a:rPr lang="en-US"/>
            </a:br>
            <a:r>
              <a:rPr lang="en-US"/>
              <a:t>Toegesproken door  mijn brigade commandant Jan Schultze Kool.</a:t>
            </a:r>
            <a:br>
              <a:rPr lang="en-US"/>
            </a:br>
            <a:r>
              <a:rPr lang="en-US"/>
              <a:t>Een uitgebreide receptie volgde zie de ruim 20 dia’s.</a:t>
            </a:r>
            <a:br>
              <a:rPr lang="en-US"/>
            </a:br>
            <a:endParaRPr lang="nl-NL"/>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Nieuwe Gebruiker\Pictures\AlleFotro's&amp;Dia'sNaarPpointOpDVD\Diensttijd\PPGereed\CadeauAfschBcSchKool.jpg"/>
          <p:cNvPicPr>
            <a:picLocks noChangeAspect="1" noChangeArrowheads="1"/>
          </p:cNvPicPr>
          <p:nvPr/>
        </p:nvPicPr>
        <p:blipFill>
          <a:blip r:embed="rId2" cstate="print"/>
          <a:srcRect/>
          <a:stretch>
            <a:fillRect/>
          </a:stretch>
        </p:blipFill>
        <p:spPr bwMode="auto">
          <a:xfrm>
            <a:off x="1954213" y="1535113"/>
            <a:ext cx="6248400" cy="4343400"/>
          </a:xfrm>
          <a:prstGeom prst="rect">
            <a:avLst/>
          </a:prstGeom>
          <a:noFill/>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Nieuwe Gebruiker\Pictures\AlleFotro's&amp;Dia'sNaarPpointOpDVD\Diensttijd\PPGereed\SevinckToesprNmaAfd.jpg"/>
          <p:cNvPicPr>
            <a:picLocks noChangeAspect="1" noChangeArrowheads="1"/>
          </p:cNvPicPr>
          <p:nvPr/>
        </p:nvPicPr>
        <p:blipFill>
          <a:blip r:embed="rId2" cstate="print"/>
          <a:srcRect/>
          <a:stretch>
            <a:fillRect/>
          </a:stretch>
        </p:blipFill>
        <p:spPr bwMode="auto">
          <a:xfrm>
            <a:off x="899592" y="404664"/>
            <a:ext cx="7623456" cy="5324091"/>
          </a:xfrm>
          <a:prstGeom prst="rect">
            <a:avLst/>
          </a:prstGeom>
          <a:noFill/>
        </p:spPr>
      </p:pic>
      <p:sp>
        <p:nvSpPr>
          <p:cNvPr id="3" name="Afgeronde rechthoek 2"/>
          <p:cNvSpPr/>
          <p:nvPr/>
        </p:nvSpPr>
        <p:spPr>
          <a:xfrm>
            <a:off x="2195736" y="6021288"/>
            <a:ext cx="576064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Namens de afdeling sprak Gerrit Sevink</a:t>
            </a:r>
            <a:endParaRPr lang="nl-NL"/>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AlleFotro's&amp;Dia'sNaarPpointOpDVD\Diensttijd\PPGereed\Beeldrijm.jpg"/>
          <p:cNvPicPr>
            <a:picLocks noChangeAspect="1" noChangeArrowheads="1"/>
          </p:cNvPicPr>
          <p:nvPr/>
        </p:nvPicPr>
        <p:blipFill>
          <a:blip r:embed="rId2" cstate="print"/>
          <a:srcRect/>
          <a:stretch>
            <a:fillRect/>
          </a:stretch>
        </p:blipFill>
        <p:spPr bwMode="auto">
          <a:xfrm>
            <a:off x="153162" y="904875"/>
            <a:ext cx="8718526" cy="3748261"/>
          </a:xfrm>
          <a:prstGeom prst="rect">
            <a:avLst/>
          </a:prstGeom>
          <a:noFill/>
        </p:spPr>
      </p:pic>
      <p:sp>
        <p:nvSpPr>
          <p:cNvPr id="3" name="Liggende oorkonde 2"/>
          <p:cNvSpPr/>
          <p:nvPr/>
        </p:nvSpPr>
        <p:spPr>
          <a:xfrm>
            <a:off x="2555776" y="4797152"/>
            <a:ext cx="3744416" cy="10332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Beeldrijm/collage, 2013</a:t>
            </a:r>
          </a:p>
        </p:txBody>
      </p:sp>
      <p:sp>
        <p:nvSpPr>
          <p:cNvPr id="4" name="Tekstvak 3"/>
          <p:cNvSpPr txBox="1"/>
          <p:nvPr/>
        </p:nvSpPr>
        <p:spPr>
          <a:xfrm>
            <a:off x="1187624" y="6237312"/>
            <a:ext cx="6840760" cy="369332"/>
          </a:xfrm>
          <a:prstGeom prst="rect">
            <a:avLst/>
          </a:prstGeom>
          <a:noFill/>
        </p:spPr>
        <p:txBody>
          <a:bodyPr wrap="square" rtlCol="0">
            <a:spAutoFit/>
          </a:bodyPr>
          <a:lstStyle/>
          <a:p>
            <a:r>
              <a:rPr lang="nl-NL" b="1" dirty="0"/>
              <a:t>Bron: Collectie Jeroen Henneman in Het Parool 14-10-2017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Nieuwe Gebruiker\Pictures\AlleFotro's&amp;Dia'sNaarPpointOpDVD\Diensttijd\PPGereed\OwCursusHarskamp.jpg"/>
          <p:cNvPicPr>
            <a:picLocks noChangeAspect="1" noChangeArrowheads="1"/>
          </p:cNvPicPr>
          <p:nvPr/>
        </p:nvPicPr>
        <p:blipFill>
          <a:blip r:embed="rId2" cstate="print"/>
          <a:srcRect/>
          <a:stretch>
            <a:fillRect/>
          </a:stretch>
        </p:blipFill>
        <p:spPr bwMode="auto">
          <a:xfrm>
            <a:off x="777368" y="473074"/>
            <a:ext cx="7683063" cy="4862698"/>
          </a:xfrm>
          <a:prstGeom prst="rect">
            <a:avLst/>
          </a:prstGeom>
          <a:noFill/>
        </p:spPr>
      </p:pic>
      <p:sp>
        <p:nvSpPr>
          <p:cNvPr id="3" name="Afgeronde rechthoek 2"/>
          <p:cNvSpPr/>
          <p:nvPr/>
        </p:nvSpPr>
        <p:spPr>
          <a:xfrm>
            <a:off x="1187624" y="5661248"/>
            <a:ext cx="7200800" cy="9864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Opperwachtmeester opleiding ging ook gepaard met een week naar de Harskamp</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Nieuwe Gebruiker\Pictures\AlleFotro's&amp;Dia'sNaarPpointOpDVD\Diensttijd\PPGereed\SeevkDankMetHanddruk.jpg"/>
          <p:cNvPicPr>
            <a:picLocks noChangeAspect="1" noChangeArrowheads="1"/>
          </p:cNvPicPr>
          <p:nvPr/>
        </p:nvPicPr>
        <p:blipFill>
          <a:blip r:embed="rId2" cstate="print"/>
          <a:srcRect/>
          <a:stretch>
            <a:fillRect/>
          </a:stretch>
        </p:blipFill>
        <p:spPr bwMode="auto">
          <a:xfrm>
            <a:off x="827584" y="548680"/>
            <a:ext cx="7612291" cy="5230458"/>
          </a:xfrm>
          <a:prstGeom prst="rect">
            <a:avLst/>
          </a:prstGeom>
          <a:noFill/>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Nieuwe Gebruiker\Pictures\AlleFotro's&amp;Dia'sNaarPpointOpDVD\Diensttijd\PPGereed\PersAfschRecept.jpg"/>
          <p:cNvPicPr>
            <a:picLocks noChangeAspect="1" noChangeArrowheads="1"/>
          </p:cNvPicPr>
          <p:nvPr/>
        </p:nvPicPr>
        <p:blipFill>
          <a:blip r:embed="rId2" cstate="print"/>
          <a:srcRect/>
          <a:stretch>
            <a:fillRect/>
          </a:stretch>
        </p:blipFill>
        <p:spPr bwMode="auto">
          <a:xfrm>
            <a:off x="1043608" y="620688"/>
            <a:ext cx="7276603" cy="5006043"/>
          </a:xfrm>
          <a:prstGeom prst="rect">
            <a:avLst/>
          </a:prstGeom>
          <a:noFill/>
        </p:spPr>
      </p:pic>
      <p:sp>
        <p:nvSpPr>
          <p:cNvPr id="3" name="Afgeronde rechthoek 2"/>
          <p:cNvSpPr/>
          <p:nvPr/>
        </p:nvSpPr>
        <p:spPr>
          <a:xfrm>
            <a:off x="827584" y="5877272"/>
            <a:ext cx="7992888"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Van re-li:  Hitz, de Wilde, Oerlemans, Bontjema en Schultze Kool</a:t>
            </a:r>
          </a:p>
          <a:p>
            <a:pPr algn="ctr"/>
            <a:endParaRPr lang="nl-NL"/>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Nieuwe Gebruiker\Pictures\AlleFotro's&amp;Dia'sNaarPpointOpDVD\Diensttijd\PPGereed\AfschCollAfdelingVoorafgaanRecp.jpg"/>
          <p:cNvPicPr>
            <a:picLocks noChangeAspect="1" noChangeArrowheads="1"/>
          </p:cNvPicPr>
          <p:nvPr/>
        </p:nvPicPr>
        <p:blipFill>
          <a:blip r:embed="rId2" cstate="print"/>
          <a:srcRect/>
          <a:stretch>
            <a:fillRect/>
          </a:stretch>
        </p:blipFill>
        <p:spPr bwMode="auto">
          <a:xfrm>
            <a:off x="683568" y="332656"/>
            <a:ext cx="7776864" cy="5352457"/>
          </a:xfrm>
          <a:prstGeom prst="rect">
            <a:avLst/>
          </a:prstGeom>
          <a:noFill/>
        </p:spPr>
      </p:pic>
      <p:sp>
        <p:nvSpPr>
          <p:cNvPr id="3" name="Afgeronde rechthoek 2"/>
          <p:cNvSpPr/>
          <p:nvPr/>
        </p:nvSpPr>
        <p:spPr>
          <a:xfrm>
            <a:off x="899592" y="5877272"/>
            <a:ext cx="7488832"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Van re-Li: Willem Dekker, Klaas van Diermen en Hans Korunka. </a:t>
            </a:r>
            <a:endParaRPr lang="nl-NL"/>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Users\Nieuwe Gebruiker\Pictures\AlleFotro's&amp;Dia'sNaarPpointOpDVD\Diensttijd\PPGereed\BezoekersRecp.jpg"/>
          <p:cNvPicPr>
            <a:picLocks noChangeAspect="1" noChangeArrowheads="1"/>
          </p:cNvPicPr>
          <p:nvPr/>
        </p:nvPicPr>
        <p:blipFill>
          <a:blip r:embed="rId2" cstate="print"/>
          <a:srcRect/>
          <a:stretch>
            <a:fillRect/>
          </a:stretch>
        </p:blipFill>
        <p:spPr bwMode="auto">
          <a:xfrm>
            <a:off x="1018794" y="764704"/>
            <a:ext cx="7441638" cy="4968552"/>
          </a:xfrm>
          <a:prstGeom prst="rect">
            <a:avLst/>
          </a:prstGeom>
          <a:noFill/>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Nieuwe Gebruiker\Pictures\AlleFotro's&amp;Dia'sNaarPpointOpDVD\Diensttijd\PPGereed\AfschCollegaasDankwrd.jpg"/>
          <p:cNvPicPr>
            <a:picLocks noChangeAspect="1" noChangeArrowheads="1"/>
          </p:cNvPicPr>
          <p:nvPr/>
        </p:nvPicPr>
        <p:blipFill>
          <a:blip r:embed="rId2" cstate="print"/>
          <a:srcRect/>
          <a:stretch>
            <a:fillRect/>
          </a:stretch>
        </p:blipFill>
        <p:spPr bwMode="auto">
          <a:xfrm>
            <a:off x="784565" y="800100"/>
            <a:ext cx="7531851" cy="4861148"/>
          </a:xfrm>
          <a:prstGeom prst="rect">
            <a:avLst/>
          </a:prstGeom>
          <a:noFill/>
        </p:spPr>
      </p:pic>
      <p:sp>
        <p:nvSpPr>
          <p:cNvPr id="3" name="Afgeronde rechthoek 2"/>
          <p:cNvSpPr/>
          <p:nvPr/>
        </p:nvSpPr>
        <p:spPr>
          <a:xfrm>
            <a:off x="2123728" y="5949280"/>
            <a:ext cx="5616624"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Woorden van dank</a:t>
            </a:r>
            <a:endParaRPr lang="nl-NL"/>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Nieuwe Gebruiker\Pictures\AlleFotro's&amp;Dia'sNaarPpointOpDVD\Diensttijd\PPGereed\AfscR ecDrMrUSuermondt.jpg"/>
          <p:cNvPicPr>
            <a:picLocks noChangeAspect="1" noChangeArrowheads="1"/>
          </p:cNvPicPr>
          <p:nvPr/>
        </p:nvPicPr>
        <p:blipFill>
          <a:blip r:embed="rId2" cstate="print"/>
          <a:srcRect/>
          <a:stretch>
            <a:fillRect/>
          </a:stretch>
        </p:blipFill>
        <p:spPr bwMode="auto">
          <a:xfrm>
            <a:off x="1222260" y="764704"/>
            <a:ext cx="7247748" cy="5112568"/>
          </a:xfrm>
          <a:prstGeom prst="rect">
            <a:avLst/>
          </a:prstGeom>
          <a:noFill/>
        </p:spPr>
      </p:pic>
      <p:sp>
        <p:nvSpPr>
          <p:cNvPr id="3" name="Afgeronde rechthoek 2"/>
          <p:cNvSpPr/>
          <p:nvPr/>
        </p:nvSpPr>
        <p:spPr>
          <a:xfrm>
            <a:off x="1259632" y="5949280"/>
            <a:ext cx="7272808"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In het midden, onderdirecteur DNB Mr. Udo Suermondt </a:t>
            </a:r>
            <a:endParaRPr lang="nl-NL"/>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Nieuwe Gebruiker\Pictures\AlleFotro's&amp;Dia'sNaarPpointOpDVD\Diensttijd\PPGereed\AfRecDeWytVmDCHftBevDNB.jpg"/>
          <p:cNvPicPr>
            <a:picLocks noChangeAspect="1" noChangeArrowheads="1"/>
          </p:cNvPicPr>
          <p:nvPr/>
        </p:nvPicPr>
        <p:blipFill>
          <a:blip r:embed="rId2" cstate="print"/>
          <a:srcRect/>
          <a:stretch>
            <a:fillRect/>
          </a:stretch>
        </p:blipFill>
        <p:spPr bwMode="auto">
          <a:xfrm>
            <a:off x="755576" y="548680"/>
            <a:ext cx="7782123" cy="5413136"/>
          </a:xfrm>
          <a:prstGeom prst="rect">
            <a:avLst/>
          </a:prstGeom>
          <a:noFill/>
        </p:spPr>
      </p:pic>
      <p:sp>
        <p:nvSpPr>
          <p:cNvPr id="3" name="Afgeronde rechthoek 2"/>
          <p:cNvSpPr/>
          <p:nvPr/>
        </p:nvSpPr>
        <p:spPr>
          <a:xfrm>
            <a:off x="467544" y="5943600"/>
            <a:ext cx="8208912" cy="6537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Tegenover mij Dhr de Wit Hoofd beveiliging DNB, voormalig Distr. Cdt Kmar. Geheel  links  dhr. Hendriks van Paleis op de Dam.</a:t>
            </a:r>
            <a:endParaRPr lang="nl-NL" dirty="0"/>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Users\Nieuwe Gebruiker\Pictures\AlleFotro's&amp;Dia'sNaarPpointOpDVD\Diensttijd\PPGereed\AfschRecBaronvTill.jpg"/>
          <p:cNvPicPr>
            <a:picLocks noChangeAspect="1" noChangeArrowheads="1"/>
          </p:cNvPicPr>
          <p:nvPr/>
        </p:nvPicPr>
        <p:blipFill>
          <a:blip r:embed="rId2" cstate="print"/>
          <a:srcRect/>
          <a:stretch>
            <a:fillRect/>
          </a:stretch>
        </p:blipFill>
        <p:spPr bwMode="auto">
          <a:xfrm>
            <a:off x="724532" y="476672"/>
            <a:ext cx="7663892" cy="5328592"/>
          </a:xfrm>
          <a:prstGeom prst="rect">
            <a:avLst/>
          </a:prstGeom>
          <a:noFill/>
        </p:spPr>
      </p:pic>
      <p:sp>
        <p:nvSpPr>
          <p:cNvPr id="3" name="Afgeronde rechthoek 2"/>
          <p:cNvSpPr/>
          <p:nvPr/>
        </p:nvSpPr>
        <p:spPr>
          <a:xfrm>
            <a:off x="755576" y="5949280"/>
            <a:ext cx="7632848" cy="6263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Baron van Til van Heineken contact persoon militairen verkoop punten</a:t>
            </a:r>
            <a:endParaRPr lang="nl-NL"/>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Nieuwe Gebruiker\Pictures\AlleFotro's&amp;Dia'sNaarPpointOpDVD\Diensttijd\PPGereed\DernKeetman&amp;UbelsGed.jpg"/>
          <p:cNvPicPr>
            <a:picLocks noChangeAspect="1" noChangeArrowheads="1"/>
          </p:cNvPicPr>
          <p:nvPr/>
        </p:nvPicPr>
        <p:blipFill>
          <a:blip r:embed="rId2" cstate="print"/>
          <a:srcRect/>
          <a:stretch>
            <a:fillRect/>
          </a:stretch>
        </p:blipFill>
        <p:spPr bwMode="auto">
          <a:xfrm>
            <a:off x="899592" y="620688"/>
            <a:ext cx="5486400" cy="5990804"/>
          </a:xfrm>
          <a:prstGeom prst="rect">
            <a:avLst/>
          </a:prstGeom>
          <a:noFill/>
        </p:spPr>
      </p:pic>
      <p:sp>
        <p:nvSpPr>
          <p:cNvPr id="3" name="Afgeronde rechthoek 2"/>
          <p:cNvSpPr/>
          <p:nvPr/>
        </p:nvSpPr>
        <p:spPr>
          <a:xfrm>
            <a:off x="6732240" y="2492896"/>
            <a:ext cx="2016224" cy="3888432"/>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Dhrn. Keetman en Ubels van militairezaken van de gem. Amsterdam.</a:t>
            </a:r>
            <a:br>
              <a:rPr lang="en-US"/>
            </a:br>
            <a:br>
              <a:rPr lang="en-US"/>
            </a:br>
            <a:r>
              <a:rPr lang="en-US"/>
              <a:t>Keetman op vele receptie s aanwezig leest een gedicht voor.</a:t>
            </a:r>
            <a:br>
              <a:rPr lang="en-US"/>
            </a:br>
            <a:br>
              <a:rPr lang="en-US"/>
            </a:br>
            <a:r>
              <a:rPr lang="en-US"/>
              <a:t>Tekst  hierna in afzonderlijke dia.</a:t>
            </a:r>
            <a:br>
              <a:rPr lang="en-US"/>
            </a:br>
            <a:endParaRPr lang="nl-NL"/>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Nieuwe Gebruiker\Pictures\AlleFotro's&amp;Dia'sNaarPpointOpDVD\Diensttijd\PPGereed\ToespraakKeetman.jpg"/>
          <p:cNvPicPr>
            <a:picLocks noChangeAspect="1" noChangeArrowheads="1"/>
          </p:cNvPicPr>
          <p:nvPr/>
        </p:nvPicPr>
        <p:blipFill>
          <a:blip r:embed="rId2" cstate="print"/>
          <a:srcRect/>
          <a:stretch>
            <a:fillRect/>
          </a:stretch>
        </p:blipFill>
        <p:spPr bwMode="auto">
          <a:xfrm>
            <a:off x="735013" y="1071563"/>
            <a:ext cx="7581403" cy="4877717"/>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Nieuwe Gebruiker\Pictures\AlleFotro's&amp;Dia'sNaarPpointOpDVD\Diensttijd\PPGereed\SchNeuzPoetsen.jpg"/>
          <p:cNvPicPr>
            <a:picLocks noChangeAspect="1" noChangeArrowheads="1"/>
          </p:cNvPicPr>
          <p:nvPr/>
        </p:nvPicPr>
        <p:blipFill>
          <a:blip r:embed="rId2" cstate="print"/>
          <a:srcRect/>
          <a:stretch>
            <a:fillRect/>
          </a:stretch>
        </p:blipFill>
        <p:spPr bwMode="auto">
          <a:xfrm>
            <a:off x="755576" y="404664"/>
            <a:ext cx="4147283" cy="5897514"/>
          </a:xfrm>
          <a:prstGeom prst="rect">
            <a:avLst/>
          </a:prstGeom>
          <a:noFill/>
        </p:spPr>
      </p:pic>
      <p:sp>
        <p:nvSpPr>
          <p:cNvPr id="3" name="Afgeronde rechthoek 2"/>
          <p:cNvSpPr/>
          <p:nvPr/>
        </p:nvSpPr>
        <p:spPr>
          <a:xfrm>
            <a:off x="5580112" y="4149080"/>
            <a:ext cx="3002632" cy="18722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Het poetsen van de schoenen met de nadruk op de schoenneuzen  was een vak apart</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Nieuwe Gebruiker\Pictures\AlleFotro's&amp;Dia'sNaarPpointOpDVD\Diensttijd\PPGereed\AfRecDankAanKeetman.jpg"/>
          <p:cNvPicPr>
            <a:picLocks noChangeAspect="1" noChangeArrowheads="1"/>
          </p:cNvPicPr>
          <p:nvPr/>
        </p:nvPicPr>
        <p:blipFill>
          <a:blip r:embed="rId2" cstate="print"/>
          <a:srcRect/>
          <a:stretch>
            <a:fillRect/>
          </a:stretch>
        </p:blipFill>
        <p:spPr bwMode="auto">
          <a:xfrm>
            <a:off x="1090034" y="908720"/>
            <a:ext cx="7370398" cy="5076890"/>
          </a:xfrm>
          <a:prstGeom prst="rect">
            <a:avLst/>
          </a:prstGeom>
          <a:noFill/>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Nieuwe Gebruiker\Pictures\AlleFotro's&amp;Dia'sNaarPpointOpDVD\Diensttijd\PPGereed\AfRecDeHaanPlnnWT.jpg"/>
          <p:cNvPicPr>
            <a:picLocks noChangeAspect="1" noChangeArrowheads="1"/>
          </p:cNvPicPr>
          <p:nvPr/>
        </p:nvPicPr>
        <p:blipFill>
          <a:blip r:embed="rId2" cstate="print"/>
          <a:srcRect/>
          <a:stretch>
            <a:fillRect/>
          </a:stretch>
        </p:blipFill>
        <p:spPr bwMode="auto">
          <a:xfrm>
            <a:off x="611560" y="404664"/>
            <a:ext cx="7825878" cy="5184576"/>
          </a:xfrm>
          <a:prstGeom prst="rect">
            <a:avLst/>
          </a:prstGeom>
          <a:noFill/>
        </p:spPr>
      </p:pic>
      <p:sp>
        <p:nvSpPr>
          <p:cNvPr id="3" name="Afgeronde rechthoek 2"/>
          <p:cNvSpPr/>
          <p:nvPr/>
        </p:nvSpPr>
        <p:spPr>
          <a:xfrm>
            <a:off x="1331640" y="5805264"/>
            <a:ext cx="691276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Hr. de Haan DNB met wie een wekelijks contact was i.v.m. de planning van de transporten.</a:t>
            </a:r>
            <a:endParaRPr lang="nl-NL" dirty="0"/>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Nieuwe Gebruiker\Pictures\AlleFotro's&amp;Dia'sNaarPpointOpDVD\Diensttijd\PPGereed\AfRecDhrGrolle.jpg"/>
          <p:cNvPicPr>
            <a:picLocks noChangeAspect="1" noChangeArrowheads="1"/>
          </p:cNvPicPr>
          <p:nvPr/>
        </p:nvPicPr>
        <p:blipFill>
          <a:blip r:embed="rId2" cstate="print"/>
          <a:srcRect/>
          <a:stretch>
            <a:fillRect/>
          </a:stretch>
        </p:blipFill>
        <p:spPr bwMode="auto">
          <a:xfrm>
            <a:off x="1043608" y="548680"/>
            <a:ext cx="7176575" cy="4974183"/>
          </a:xfrm>
          <a:prstGeom prst="rect">
            <a:avLst/>
          </a:prstGeom>
          <a:noFill/>
        </p:spPr>
      </p:pic>
      <p:sp>
        <p:nvSpPr>
          <p:cNvPr id="4" name="Afgeronde rechthoek 3"/>
          <p:cNvSpPr/>
          <p:nvPr/>
        </p:nvSpPr>
        <p:spPr>
          <a:xfrm>
            <a:off x="683568" y="5661248"/>
            <a:ext cx="799288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 heer Grolle secretaris archief  DNB o.m. belast met het munten kabinet</a:t>
            </a:r>
            <a:endParaRPr lang="nl-NL" dirty="0"/>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Nieuwe Gebruiker\Pictures\AlleFotro's&amp;Dia'sNaarPpointOpDVD\Diensttijd\PPGereed\AfRecJoTjadenPaleis.jpg"/>
          <p:cNvPicPr>
            <a:picLocks noChangeAspect="1" noChangeArrowheads="1"/>
          </p:cNvPicPr>
          <p:nvPr/>
        </p:nvPicPr>
        <p:blipFill>
          <a:blip r:embed="rId2" cstate="print"/>
          <a:srcRect/>
          <a:stretch>
            <a:fillRect/>
          </a:stretch>
        </p:blipFill>
        <p:spPr bwMode="auto">
          <a:xfrm>
            <a:off x="1187624" y="404664"/>
            <a:ext cx="7217372" cy="5478641"/>
          </a:xfrm>
          <a:prstGeom prst="rect">
            <a:avLst/>
          </a:prstGeom>
          <a:noFill/>
        </p:spPr>
      </p:pic>
      <p:sp>
        <p:nvSpPr>
          <p:cNvPr id="3" name="Afgeronde rechthoek 2"/>
          <p:cNvSpPr/>
          <p:nvPr/>
        </p:nvSpPr>
        <p:spPr>
          <a:xfrm>
            <a:off x="1187624" y="5943600"/>
            <a:ext cx="7128792" cy="5817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 heer Jo Tjaden, intendant Paleis op de Dam</a:t>
            </a:r>
            <a:endParaRPr lang="nl-NL" dirty="0"/>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Nieuwe Gebruiker\Pictures\AlleFotro's&amp;Dia'sNaarPpointOpDVD\Diensttijd\PPGereed\AfRecKMarinaSPortInstr.jpg"/>
          <p:cNvPicPr>
            <a:picLocks noChangeAspect="1" noChangeArrowheads="1"/>
          </p:cNvPicPr>
          <p:nvPr/>
        </p:nvPicPr>
        <p:blipFill>
          <a:blip r:embed="rId2" cstate="print"/>
          <a:srcRect/>
          <a:stretch>
            <a:fillRect/>
          </a:stretch>
        </p:blipFill>
        <p:spPr bwMode="auto">
          <a:xfrm>
            <a:off x="899592" y="548680"/>
            <a:ext cx="7453459" cy="5181357"/>
          </a:xfrm>
          <a:prstGeom prst="rect">
            <a:avLst/>
          </a:prstGeom>
          <a:noFill/>
        </p:spPr>
      </p:pic>
      <p:sp>
        <p:nvSpPr>
          <p:cNvPr id="3" name="Afgeronde rechthoek 2"/>
          <p:cNvSpPr/>
          <p:nvPr/>
        </p:nvSpPr>
        <p:spPr>
          <a:xfrm>
            <a:off x="827584" y="5943600"/>
            <a:ext cx="748883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Sportinstructeurs Kon. Marine Amsterdam. Midden adjudant Heinz. Trainingen en examens NSF proeven.</a:t>
            </a:r>
            <a:endParaRPr lang="nl-NL" dirty="0"/>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Nieuwe Gebruiker\Pictures\AlleFotro's&amp;Dia'sNaarPpointOpDVD\Diensttijd\PPGereed\AfRecWijngaarden.jpg"/>
          <p:cNvPicPr>
            <a:picLocks noChangeAspect="1" noChangeArrowheads="1"/>
          </p:cNvPicPr>
          <p:nvPr/>
        </p:nvPicPr>
        <p:blipFill>
          <a:blip r:embed="rId2" cstate="print"/>
          <a:srcRect/>
          <a:stretch>
            <a:fillRect/>
          </a:stretch>
        </p:blipFill>
        <p:spPr bwMode="auto">
          <a:xfrm>
            <a:off x="1043608" y="620688"/>
            <a:ext cx="7272808" cy="5171533"/>
          </a:xfrm>
          <a:prstGeom prst="rect">
            <a:avLst/>
          </a:prstGeom>
          <a:noFill/>
        </p:spPr>
      </p:pic>
      <p:sp>
        <p:nvSpPr>
          <p:cNvPr id="3" name="Afgeronde rechthoek 2"/>
          <p:cNvSpPr/>
          <p:nvPr/>
        </p:nvSpPr>
        <p:spPr>
          <a:xfrm>
            <a:off x="1691680" y="5949280"/>
            <a:ext cx="6048672"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Dhr. Wijngaarden Ontspanningsorganisatie DNB</a:t>
            </a:r>
            <a:endParaRPr lang="nl-NL" dirty="0"/>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Nieuwe Gebruiker\Pictures\AlleFotro's&amp;Dia'sNaarPpointOpDVD\Diensttijd\PPGereed\AfsRecMvDeJongDNBToezSchmedr.jpg"/>
          <p:cNvPicPr>
            <a:picLocks noChangeAspect="1" noChangeArrowheads="1"/>
          </p:cNvPicPr>
          <p:nvPr/>
        </p:nvPicPr>
        <p:blipFill>
          <a:blip r:embed="rId2" cstate="print"/>
          <a:srcRect/>
          <a:stretch>
            <a:fillRect/>
          </a:stretch>
        </p:blipFill>
        <p:spPr bwMode="auto">
          <a:xfrm>
            <a:off x="1115616" y="404664"/>
            <a:ext cx="6984776" cy="5044560"/>
          </a:xfrm>
          <a:prstGeom prst="rect">
            <a:avLst/>
          </a:prstGeom>
          <a:noFill/>
        </p:spPr>
      </p:pic>
      <p:sp>
        <p:nvSpPr>
          <p:cNvPr id="3" name="Afgeronde rechthoek 2"/>
          <p:cNvSpPr/>
          <p:nvPr/>
        </p:nvSpPr>
        <p:spPr>
          <a:xfrm>
            <a:off x="1187624" y="5877272"/>
            <a:ext cx="691276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Mw. De Jong Toezichhoudster schoonmaakdiensten DNB</a:t>
            </a:r>
            <a:endParaRPr lang="nl-NL" dirty="0"/>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Users\Nieuwe Gebruiker\Pictures\AlleFotro's&amp;Dia'sNaarPpointOpDVD\Diensttijd\PPGereed\Ltz1VoaCMarKazerneAsd.jpg"/>
          <p:cNvPicPr>
            <a:picLocks noChangeAspect="1" noChangeArrowheads="1"/>
          </p:cNvPicPr>
          <p:nvPr/>
        </p:nvPicPr>
        <p:blipFill>
          <a:blip r:embed="rId2" cstate="print"/>
          <a:srcRect/>
          <a:stretch>
            <a:fillRect/>
          </a:stretch>
        </p:blipFill>
        <p:spPr bwMode="auto">
          <a:xfrm>
            <a:off x="1028299" y="404664"/>
            <a:ext cx="7000086" cy="5328592"/>
          </a:xfrm>
          <a:prstGeom prst="rect">
            <a:avLst/>
          </a:prstGeom>
          <a:noFill/>
        </p:spPr>
      </p:pic>
      <p:sp>
        <p:nvSpPr>
          <p:cNvPr id="3" name="Afgeronde rechthoek 2"/>
          <p:cNvSpPr/>
          <p:nvPr/>
        </p:nvSpPr>
        <p:spPr>
          <a:xfrm>
            <a:off x="611560" y="5943600"/>
            <a:ext cx="784887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Ltz 1e kl. Vos, chef operati</a:t>
            </a:r>
            <a:r>
              <a:rPr lang="nl-NL" dirty="0"/>
              <a:t>èn, onder meer belast met de vlootbezoeken.</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Users\Nieuwe Gebruiker\Pictures\AlleFotro's&amp;Dia'sNaarPpointOpDVD\Diensttijd\PPGereed\AfschR ecWillemJohEnsch.jpg"/>
          <p:cNvPicPr>
            <a:picLocks noChangeAspect="1" noChangeArrowheads="1"/>
          </p:cNvPicPr>
          <p:nvPr/>
        </p:nvPicPr>
        <p:blipFill>
          <a:blip r:embed="rId2" cstate="print"/>
          <a:srcRect/>
          <a:stretch>
            <a:fillRect/>
          </a:stretch>
        </p:blipFill>
        <p:spPr bwMode="auto">
          <a:xfrm>
            <a:off x="893397" y="620687"/>
            <a:ext cx="7567035" cy="5317073"/>
          </a:xfrm>
          <a:prstGeom prst="rect">
            <a:avLst/>
          </a:prstGeom>
          <a:noFill/>
        </p:spPr>
      </p:pic>
      <p:sp>
        <p:nvSpPr>
          <p:cNvPr id="3" name="Afgeronde rechthoek 2"/>
          <p:cNvSpPr/>
          <p:nvPr/>
        </p:nvSpPr>
        <p:spPr>
          <a:xfrm>
            <a:off x="899592" y="6165304"/>
            <a:ext cx="7632848"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Dhr.  Willems en in de deuropening  Vlietstra van Joh. Enschede</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Users\Nieuwe Gebruiker\Pictures\AlleFotro's&amp;Dia'sNaarPpointOpDVD\Diensttijd\PPGereed\AfschRecVlietstraJohEnsch.jpg"/>
          <p:cNvPicPr>
            <a:picLocks noChangeAspect="1" noChangeArrowheads="1"/>
          </p:cNvPicPr>
          <p:nvPr/>
        </p:nvPicPr>
        <p:blipFill>
          <a:blip r:embed="rId2" cstate="print"/>
          <a:srcRect/>
          <a:stretch>
            <a:fillRect/>
          </a:stretch>
        </p:blipFill>
        <p:spPr bwMode="auto">
          <a:xfrm>
            <a:off x="827584" y="692696"/>
            <a:ext cx="7659761" cy="5430428"/>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Nieuwe Gebruiker\Pictures\AlleFotro's&amp;Dia'sNaarPpointOpDVD\Diensttijd\PPGereed\owCurBezvdVelde2.jpg"/>
          <p:cNvPicPr>
            <a:picLocks noChangeAspect="1" noChangeArrowheads="1"/>
          </p:cNvPicPr>
          <p:nvPr/>
        </p:nvPicPr>
        <p:blipFill>
          <a:blip r:embed="rId2" cstate="print"/>
          <a:srcRect/>
          <a:stretch>
            <a:fillRect/>
          </a:stretch>
        </p:blipFill>
        <p:spPr bwMode="auto">
          <a:xfrm>
            <a:off x="611560" y="404663"/>
            <a:ext cx="8064896" cy="5040561"/>
          </a:xfrm>
          <a:prstGeom prst="rect">
            <a:avLst/>
          </a:prstGeom>
          <a:noFill/>
        </p:spPr>
      </p:pic>
      <p:sp>
        <p:nvSpPr>
          <p:cNvPr id="3" name="Afgeronde rechthoek 2"/>
          <p:cNvSpPr/>
          <p:nvPr/>
        </p:nvSpPr>
        <p:spPr>
          <a:xfrm>
            <a:off x="1115616" y="5733256"/>
            <a:ext cx="7344816"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Tijdens de Ow Cursus op bezoek van v.d. Velden en zijn vrouw die in Apeldoorn woonden. `v d Velden met hond’</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Nieuwe Gebruiker\Pictures\AlleFotro's&amp;Dia'sNaarPpointOpDVD\Diensttijd\PPGereed\AfRecpIngHerzelenberg.jpg"/>
          <p:cNvPicPr>
            <a:picLocks noChangeAspect="1" noChangeArrowheads="1"/>
          </p:cNvPicPr>
          <p:nvPr/>
        </p:nvPicPr>
        <p:blipFill>
          <a:blip r:embed="rId2" cstate="print"/>
          <a:srcRect/>
          <a:stretch>
            <a:fillRect/>
          </a:stretch>
        </p:blipFill>
        <p:spPr bwMode="auto">
          <a:xfrm>
            <a:off x="899592" y="404664"/>
            <a:ext cx="7632848" cy="5163894"/>
          </a:xfrm>
          <a:prstGeom prst="rect">
            <a:avLst/>
          </a:prstGeom>
          <a:noFill/>
        </p:spPr>
      </p:pic>
      <p:sp>
        <p:nvSpPr>
          <p:cNvPr id="3" name="Afgeronde rechthoek 2"/>
          <p:cNvSpPr/>
          <p:nvPr/>
        </p:nvSpPr>
        <p:spPr>
          <a:xfrm>
            <a:off x="1475656" y="5943600"/>
            <a:ext cx="6624736" cy="509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Dhr. Herzelenberg, Technische dienst DNB</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899592" y="692696"/>
            <a:ext cx="7128792" cy="5632311"/>
          </a:xfrm>
          <a:prstGeom prst="rect">
            <a:avLst/>
          </a:prstGeom>
          <a:noFill/>
        </p:spPr>
        <p:txBody>
          <a:bodyPr wrap="square" rtlCol="0">
            <a:spAutoFit/>
          </a:bodyPr>
          <a:lstStyle/>
          <a:p>
            <a:r>
              <a:rPr lang="en-US"/>
              <a:t>       Opleiding tot opperwachtmeester  october 1974-31-10-1975.</a:t>
            </a:r>
          </a:p>
          <a:p>
            <a:endParaRPr lang="en-US"/>
          </a:p>
          <a:p>
            <a:r>
              <a:rPr lang="en-US"/>
              <a:t>Van 18-18-1975 t/m 20-8-1975 een vormingsdagen in het Vormingscentrum D e Vlasakkers te Amersfoort.  Aanwezigen van links naar rechts en van achteren naar voren:</a:t>
            </a:r>
          </a:p>
          <a:p>
            <a:r>
              <a:rPr lang="en-US"/>
              <a:t>P. Brugman, ds. Zijp, J.Eggink, W.Dijkman, K.Jansen, R.Martijn, B. Dunsbergen, Aalmoezenier Jansen, L.v.Eee, B. Francis, Tj. Wieringa, H. Haverkotte, L.v.d.Velde, P.Orij, A.Kuiperes.  Aalmoezenier Stokman, </a:t>
            </a:r>
            <a:br>
              <a:rPr lang="en-US"/>
            </a:br>
            <a:br>
              <a:rPr lang="en-US"/>
            </a:br>
            <a:r>
              <a:rPr lang="en-US"/>
              <a:t>W. Renkema, W. Rosier, I.v.Heusden, L.Moorlag, R.v.d.Put, P. Verdonk en G.v.Ommeren.</a:t>
            </a:r>
          </a:p>
          <a:p>
            <a:endParaRPr lang="en-US"/>
          </a:p>
          <a:p>
            <a:r>
              <a:rPr lang="en-US"/>
              <a:t>M. Termont, K.Bogert, K.v.Diermen,  A.d.Raat, W.v.Ekeren, A.Tevooren. M.Gremmen en T. Winters.</a:t>
            </a:r>
          </a:p>
          <a:p>
            <a:endParaRPr lang="en-US"/>
          </a:p>
          <a:p>
            <a:r>
              <a:rPr lang="en-US"/>
              <a:t>F. Beerman, D.Brokaar, W.Piersma, F. Veene, A . De Boer  en S.Kamp</a:t>
            </a:r>
          </a:p>
          <a:p>
            <a:endParaRPr lang="en-US"/>
          </a:p>
          <a:p>
            <a:r>
              <a:rPr lang="en-US"/>
              <a:t> Afwezigen: De Mol Moncourt, Vels, v Garderen. V.d.Kamp, v.d.Veer.</a:t>
            </a:r>
          </a:p>
          <a:p>
            <a:endParaRPr lang="en-US"/>
          </a:p>
          <a:p>
            <a:r>
              <a:rPr lang="en-US"/>
              <a:t>                                          Zie volgende dia.</a:t>
            </a:r>
            <a:endParaRPr lang="nl-NL"/>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Nieuwe Gebruiker\Pictures\AlleFotro's&amp;Dia'sNaarPpointOpDVD\Diensttijd\PPGereed\OWOpleiding1974-1975.jpg"/>
          <p:cNvPicPr>
            <a:picLocks noChangeAspect="1" noChangeArrowheads="1"/>
          </p:cNvPicPr>
          <p:nvPr/>
        </p:nvPicPr>
        <p:blipFill>
          <a:blip r:embed="rId2" cstate="print"/>
          <a:srcRect/>
          <a:stretch>
            <a:fillRect/>
          </a:stretch>
        </p:blipFill>
        <p:spPr bwMode="auto">
          <a:xfrm>
            <a:off x="560006" y="620688"/>
            <a:ext cx="7972434" cy="5636614"/>
          </a:xfrm>
          <a:prstGeom prst="rect">
            <a:avLst/>
          </a:prstGeom>
          <a:noFill/>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Nieuwe Gebruiker\Pictures\AlleFotro's&amp;Dia'sNaarPpointOpDVD\Diensttijd\PPGereed\OwOplBivak1.jpg"/>
          <p:cNvPicPr>
            <a:picLocks noChangeAspect="1" noChangeArrowheads="1"/>
          </p:cNvPicPr>
          <p:nvPr/>
        </p:nvPicPr>
        <p:blipFill>
          <a:blip r:embed="rId2" cstate="print"/>
          <a:srcRect/>
          <a:stretch>
            <a:fillRect/>
          </a:stretch>
        </p:blipFill>
        <p:spPr bwMode="auto">
          <a:xfrm>
            <a:off x="796604" y="538163"/>
            <a:ext cx="7231780" cy="4979069"/>
          </a:xfrm>
          <a:prstGeom prst="rect">
            <a:avLst/>
          </a:prstGeom>
          <a:noFill/>
        </p:spPr>
      </p:pic>
      <p:sp>
        <p:nvSpPr>
          <p:cNvPr id="3" name="Ovaal 2"/>
          <p:cNvSpPr/>
          <p:nvPr/>
        </p:nvSpPr>
        <p:spPr>
          <a:xfrm>
            <a:off x="3419872" y="5805264"/>
            <a:ext cx="2066528"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Bivak</a:t>
            </a:r>
            <a:endParaRPr lang="nl-NL"/>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Nieuwe Gebruiker\Pictures\AlleFotro's&amp;Dia'sNaarPpointOpDVD\Diensttijd\PPGereed\OwOplBivak2.jpg"/>
          <p:cNvPicPr>
            <a:picLocks noChangeAspect="1" noChangeArrowheads="1"/>
          </p:cNvPicPr>
          <p:nvPr/>
        </p:nvPicPr>
        <p:blipFill>
          <a:blip r:embed="rId2" cstate="print"/>
          <a:srcRect/>
          <a:stretch>
            <a:fillRect/>
          </a:stretch>
        </p:blipFill>
        <p:spPr bwMode="auto">
          <a:xfrm>
            <a:off x="2483768" y="358308"/>
            <a:ext cx="3746376" cy="6213941"/>
          </a:xfrm>
          <a:prstGeom prst="rect">
            <a:avLst/>
          </a:prstGeom>
          <a:noFill/>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euwe Gebruiker\Pictures\AlleFotro's&amp;Dia'sNaarPpointOpDVD\Diensttijd\PPGereed\MolukseDreiging.jpg"/>
          <p:cNvPicPr>
            <a:picLocks noChangeAspect="1" noChangeArrowheads="1"/>
          </p:cNvPicPr>
          <p:nvPr/>
        </p:nvPicPr>
        <p:blipFill>
          <a:blip r:embed="rId2" cstate="print"/>
          <a:srcRect/>
          <a:stretch>
            <a:fillRect/>
          </a:stretch>
        </p:blipFill>
        <p:spPr bwMode="auto">
          <a:xfrm>
            <a:off x="755576" y="188640"/>
            <a:ext cx="3446909" cy="6427525"/>
          </a:xfrm>
          <a:prstGeom prst="rect">
            <a:avLst/>
          </a:prstGeom>
          <a:noFill/>
        </p:spPr>
      </p:pic>
      <p:sp>
        <p:nvSpPr>
          <p:cNvPr id="3" name="Rechthoek 2"/>
          <p:cNvSpPr/>
          <p:nvPr/>
        </p:nvSpPr>
        <p:spPr>
          <a:xfrm>
            <a:off x="2483768" y="4221088"/>
            <a:ext cx="1656184"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Mar. Pijper en wmr. Osse-meijer. Brigade Valkenburg en Rotterdam – Luchthaven.</a:t>
            </a:r>
            <a:endParaRPr lang="nl-NL">
              <a:solidFill>
                <a:srgbClr val="FF0000"/>
              </a:solidFill>
            </a:endParaRPr>
          </a:p>
        </p:txBody>
      </p:sp>
      <p:sp>
        <p:nvSpPr>
          <p:cNvPr id="4" name="Afgeronde rechthoek 3"/>
          <p:cNvSpPr/>
          <p:nvPr/>
        </p:nvSpPr>
        <p:spPr>
          <a:xfrm>
            <a:off x="5004048" y="3933056"/>
            <a:ext cx="3290664" cy="2520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Er voltrok zich een treinkaping; een gijzeling van een schoolklas en inval bij het Indonesisch consulaat te Amsterdam.</a:t>
            </a:r>
            <a:br>
              <a:rPr lang="nl-NL"/>
            </a:br>
            <a:r>
              <a:rPr lang="nl-NL"/>
              <a:t>Tevens was er een dreiging voor het hoofdbureau van politie in Amsterdam . Deze foto is bij dat hoofdbureau</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Nieuwe Gebruiker\Pictures\AlleFotro's&amp;Dia'sNaarPpointOpDVD\Diensttijd\PPGereed\BijstandAlmelo3.jpg"/>
          <p:cNvPicPr>
            <a:picLocks noChangeAspect="1" noChangeArrowheads="1"/>
          </p:cNvPicPr>
          <p:nvPr/>
        </p:nvPicPr>
        <p:blipFill>
          <a:blip r:embed="rId2" cstate="print"/>
          <a:srcRect/>
          <a:stretch>
            <a:fillRect/>
          </a:stretch>
        </p:blipFill>
        <p:spPr bwMode="auto">
          <a:xfrm>
            <a:off x="971600" y="548680"/>
            <a:ext cx="7168083" cy="5123305"/>
          </a:xfrm>
          <a:prstGeom prst="rect">
            <a:avLst/>
          </a:prstGeom>
          <a:noFill/>
        </p:spPr>
      </p:pic>
      <p:sp>
        <p:nvSpPr>
          <p:cNvPr id="3" name="Rechthoek 2"/>
          <p:cNvSpPr/>
          <p:nvPr/>
        </p:nvSpPr>
        <p:spPr>
          <a:xfrm>
            <a:off x="611560" y="5733256"/>
            <a:ext cx="792088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Ook in Almelo moest bijstand worden verleend vanwege een dreiging bij UCN fabriek aldaar. ( uranium verrijking, project prof. Kistenmaker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Nieuwe Gebruiker\Pictures\AlleFotro's&amp;Dia'sNaarPpointOpDVD\Diensttijd\PPGereed\BijstandAlmelo2.jpg"/>
          <p:cNvPicPr>
            <a:picLocks noChangeAspect="1" noChangeArrowheads="1"/>
          </p:cNvPicPr>
          <p:nvPr/>
        </p:nvPicPr>
        <p:blipFill>
          <a:blip r:embed="rId2" cstate="print"/>
          <a:srcRect/>
          <a:stretch>
            <a:fillRect/>
          </a:stretch>
        </p:blipFill>
        <p:spPr bwMode="auto">
          <a:xfrm>
            <a:off x="899592" y="768566"/>
            <a:ext cx="7416824" cy="5378612"/>
          </a:xfrm>
          <a:prstGeom prst="rect">
            <a:avLst/>
          </a:prstGeom>
          <a:noFill/>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Nieuwe Gebruiker\Pictures\AlleFotro's&amp;Dia'sNaarPpointOpDVD\Diensttijd\PPGereed\BijstandAlmelo1.JPG"/>
          <p:cNvPicPr>
            <a:picLocks noChangeAspect="1" noChangeArrowheads="1"/>
          </p:cNvPicPr>
          <p:nvPr/>
        </p:nvPicPr>
        <p:blipFill>
          <a:blip r:embed="rId2" cstate="print"/>
          <a:srcRect/>
          <a:stretch>
            <a:fillRect/>
          </a:stretch>
        </p:blipFill>
        <p:spPr bwMode="auto">
          <a:xfrm>
            <a:off x="561975" y="706438"/>
            <a:ext cx="7840945" cy="5314850"/>
          </a:xfrm>
          <a:prstGeom prst="rect">
            <a:avLst/>
          </a:prstGeom>
          <a:noFill/>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Nieuwe Gebruiker\Pictures\AlleFotro's&amp;Dia'sNaarPpointOpDVD\Diensttijd\PPGereed\Portdag2.jpg"/>
          <p:cNvPicPr>
            <a:picLocks noChangeAspect="1" noChangeArrowheads="1"/>
          </p:cNvPicPr>
          <p:nvPr/>
        </p:nvPicPr>
        <p:blipFill>
          <a:blip r:embed="rId2" cstate="print"/>
          <a:srcRect/>
          <a:stretch>
            <a:fillRect/>
          </a:stretch>
        </p:blipFill>
        <p:spPr bwMode="auto">
          <a:xfrm>
            <a:off x="971600" y="404664"/>
            <a:ext cx="7054631" cy="5144939"/>
          </a:xfrm>
          <a:prstGeom prst="rect">
            <a:avLst/>
          </a:prstGeom>
          <a:noFill/>
        </p:spPr>
      </p:pic>
      <p:sp>
        <p:nvSpPr>
          <p:cNvPr id="3" name="Afgeronde rechthoek 2"/>
          <p:cNvSpPr/>
          <p:nvPr/>
        </p:nvSpPr>
        <p:spPr>
          <a:xfrm>
            <a:off x="1979712" y="5733256"/>
            <a:ext cx="4752528"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District sportdag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Nieuwe Gebruiker\Pictures\AlleFotro's&amp;Dia'sNaarPpointOpDVD\Diensttijd\PPGereed\OwCurBezv.d.Velde1.jpg"/>
          <p:cNvPicPr>
            <a:picLocks noChangeAspect="1" noChangeArrowheads="1"/>
          </p:cNvPicPr>
          <p:nvPr/>
        </p:nvPicPr>
        <p:blipFill>
          <a:blip r:embed="rId2" cstate="print"/>
          <a:srcRect/>
          <a:stretch>
            <a:fillRect/>
          </a:stretch>
        </p:blipFill>
        <p:spPr bwMode="auto">
          <a:xfrm>
            <a:off x="611560" y="512346"/>
            <a:ext cx="8064896" cy="5475250"/>
          </a:xfrm>
          <a:prstGeom prst="rect">
            <a:avLst/>
          </a:prstGeom>
          <a:noFill/>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Nieuwe Gebruiker\Pictures\AlleFotro's&amp;Dia'sNaarPpointOpDVD\Diensttijd\PPGereed\Sportdag1.JPG"/>
          <p:cNvPicPr>
            <a:picLocks noChangeAspect="1" noChangeArrowheads="1"/>
          </p:cNvPicPr>
          <p:nvPr/>
        </p:nvPicPr>
        <p:blipFill>
          <a:blip r:embed="rId2" cstate="print"/>
          <a:srcRect/>
          <a:stretch>
            <a:fillRect/>
          </a:stretch>
        </p:blipFill>
        <p:spPr bwMode="auto">
          <a:xfrm>
            <a:off x="1187624" y="1124744"/>
            <a:ext cx="6965585" cy="4536504"/>
          </a:xfrm>
          <a:prstGeom prst="rect">
            <a:avLst/>
          </a:prstGeom>
          <a:noFill/>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Nieuwe Gebruiker\Pictures\AlleFotro's&amp;Dia'sNaarPpointOpDVD\Diensttijd\PPGereed\SportdagPrijsUitr.jpg"/>
          <p:cNvPicPr>
            <a:picLocks noChangeAspect="1" noChangeArrowheads="1"/>
          </p:cNvPicPr>
          <p:nvPr/>
        </p:nvPicPr>
        <p:blipFill>
          <a:blip r:embed="rId2" cstate="print"/>
          <a:srcRect/>
          <a:stretch>
            <a:fillRect/>
          </a:stretch>
        </p:blipFill>
        <p:spPr bwMode="auto">
          <a:xfrm>
            <a:off x="755576" y="332656"/>
            <a:ext cx="7776864" cy="5219409"/>
          </a:xfrm>
          <a:prstGeom prst="rect">
            <a:avLst/>
          </a:prstGeom>
          <a:noFill/>
        </p:spPr>
      </p:pic>
      <p:sp>
        <p:nvSpPr>
          <p:cNvPr id="3" name="Afgeronde rechthoek 2"/>
          <p:cNvSpPr/>
          <p:nvPr/>
        </p:nvSpPr>
        <p:spPr>
          <a:xfrm>
            <a:off x="2123728" y="5733256"/>
            <a:ext cx="5472608"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Prijsuitreiking door majoor van Lier</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Nieuwe Gebruiker\Pictures\AlleFotro's&amp;Dia'sNaarPpointOpDVD\Diensttijd\PPGereed\Melden AanDCDoorv.d.Spel.jpg"/>
          <p:cNvPicPr>
            <a:picLocks noChangeAspect="1" noChangeArrowheads="1"/>
          </p:cNvPicPr>
          <p:nvPr/>
        </p:nvPicPr>
        <p:blipFill>
          <a:blip r:embed="rId2" cstate="print"/>
          <a:srcRect/>
          <a:stretch>
            <a:fillRect/>
          </a:stretch>
        </p:blipFill>
        <p:spPr bwMode="auto">
          <a:xfrm>
            <a:off x="1259632" y="188640"/>
            <a:ext cx="4362450" cy="6410325"/>
          </a:xfrm>
          <a:prstGeom prst="rect">
            <a:avLst/>
          </a:prstGeom>
          <a:noFill/>
        </p:spPr>
      </p:pic>
      <p:sp>
        <p:nvSpPr>
          <p:cNvPr id="3" name="Afgeronde rechthoek 2"/>
          <p:cNvSpPr/>
          <p:nvPr/>
        </p:nvSpPr>
        <p:spPr>
          <a:xfrm>
            <a:off x="6228184" y="1196752"/>
            <a:ext cx="2520280" cy="53285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a:p>
            <a:pPr algn="ctr"/>
            <a:endParaRPr lang="nl-NL"/>
          </a:p>
          <a:p>
            <a:pPr algn="ctr"/>
            <a:r>
              <a:rPr lang="nl-NL"/>
              <a:t>Door adjudant D.v.d.Spek worden den aanwezigen gemeld bij majoor de Wit, district cdt. </a:t>
            </a:r>
          </a:p>
          <a:p>
            <a:pPr algn="ctr"/>
            <a:endParaRPr lang="nl-NL"/>
          </a:p>
          <a:p>
            <a:pPr algn="ctr"/>
            <a:r>
              <a:rPr lang="nl-NL"/>
              <a:t>Ter gelegenheid van de medaille uitreiking, voor 24 jaar trouwe dienst, aan de opperwachtmeestersKlaas van Diermen en Piet Verdonk.</a:t>
            </a:r>
            <a:br>
              <a:rPr lang="nl-NL"/>
            </a:br>
            <a:br>
              <a:rPr lang="nl-NL"/>
            </a:br>
            <a:r>
              <a:rPr lang="nl-NL"/>
              <a:t>Zie de volgende dia’s van deze plech-             tigheid.</a:t>
            </a:r>
          </a:p>
          <a:p>
            <a:pPr algn="ctr"/>
            <a:endParaRPr lang="nl-NL"/>
          </a:p>
          <a:p>
            <a:pPr algn="ctr"/>
            <a:endParaRPr lang="nl-NL"/>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Nieuwe Gebruiker\Pictures\AlleFotro's&amp;Dia'sNaarPpointOpDVD\Diensttijd\PPGereed\JubPrestVoorDistrCdt.jpg"/>
          <p:cNvPicPr>
            <a:picLocks noChangeAspect="1" noChangeArrowheads="1"/>
          </p:cNvPicPr>
          <p:nvPr/>
        </p:nvPicPr>
        <p:blipFill>
          <a:blip r:embed="rId2" cstate="print"/>
          <a:srcRect/>
          <a:stretch>
            <a:fillRect/>
          </a:stretch>
        </p:blipFill>
        <p:spPr bwMode="auto">
          <a:xfrm>
            <a:off x="899591" y="764704"/>
            <a:ext cx="7518995" cy="4968552"/>
          </a:xfrm>
          <a:prstGeom prst="rect">
            <a:avLst/>
          </a:prstGeom>
          <a:noFill/>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Nieuwe Gebruiker\Pictures\AlleFotro's&amp;Dia'sNaarPpointOpDVD\Diensttijd\PPGereed\BeschikkingVoorlezen.jpg"/>
          <p:cNvPicPr>
            <a:picLocks noChangeAspect="1" noChangeArrowheads="1"/>
          </p:cNvPicPr>
          <p:nvPr/>
        </p:nvPicPr>
        <p:blipFill>
          <a:blip r:embed="rId2" cstate="print"/>
          <a:srcRect/>
          <a:stretch>
            <a:fillRect/>
          </a:stretch>
        </p:blipFill>
        <p:spPr bwMode="auto">
          <a:xfrm>
            <a:off x="755576" y="188640"/>
            <a:ext cx="4352925" cy="6429375"/>
          </a:xfrm>
          <a:prstGeom prst="rect">
            <a:avLst/>
          </a:prstGeom>
          <a:noFill/>
        </p:spPr>
      </p:pic>
      <p:sp>
        <p:nvSpPr>
          <p:cNvPr id="3" name="Afgeronde rechthoek 2"/>
          <p:cNvSpPr/>
          <p:nvPr/>
        </p:nvSpPr>
        <p:spPr>
          <a:xfrm>
            <a:off x="5508104" y="4869160"/>
            <a:ext cx="2952328" cy="15841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De beschikking wordt voorgelezen door de brigadecommandant</a:t>
            </a:r>
          </a:p>
          <a:p>
            <a:pPr algn="ctr"/>
            <a:r>
              <a:rPr lang="nl-NL"/>
              <a:t>Kapitein Boschman</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Nieuwe Gebruiker\Pictures\AlleFotro's&amp;Dia'sNaarPpointOpDVD\Diensttijd\PPGereed\HetOpspelden.jpg"/>
          <p:cNvPicPr>
            <a:picLocks noChangeAspect="1" noChangeArrowheads="1"/>
          </p:cNvPicPr>
          <p:nvPr/>
        </p:nvPicPr>
        <p:blipFill>
          <a:blip r:embed="rId2" cstate="print"/>
          <a:srcRect/>
          <a:stretch>
            <a:fillRect/>
          </a:stretch>
        </p:blipFill>
        <p:spPr bwMode="auto">
          <a:xfrm>
            <a:off x="2267744" y="260648"/>
            <a:ext cx="4305300" cy="6305551"/>
          </a:xfrm>
          <a:prstGeom prst="rect">
            <a:avLst/>
          </a:prstGeom>
          <a:noFill/>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Nieuwe Gebruiker\Pictures\AlleFotro's&amp;Dia'sNaarPpointOpDVD\Diensttijd\PPGereed\DistrCDeWit.jpg"/>
          <p:cNvPicPr>
            <a:picLocks noChangeAspect="1" noChangeArrowheads="1"/>
          </p:cNvPicPr>
          <p:nvPr/>
        </p:nvPicPr>
        <p:blipFill>
          <a:blip r:embed="rId2" cstate="print"/>
          <a:srcRect/>
          <a:stretch>
            <a:fillRect/>
          </a:stretch>
        </p:blipFill>
        <p:spPr bwMode="auto">
          <a:xfrm>
            <a:off x="1259632" y="260648"/>
            <a:ext cx="4419600" cy="6296026"/>
          </a:xfrm>
          <a:prstGeom prst="rect">
            <a:avLst/>
          </a:prstGeom>
          <a:noFill/>
        </p:spPr>
      </p:pic>
      <p:sp>
        <p:nvSpPr>
          <p:cNvPr id="3" name="Afgeronde rechthoek 2"/>
          <p:cNvSpPr/>
          <p:nvPr/>
        </p:nvSpPr>
        <p:spPr>
          <a:xfrm>
            <a:off x="6156176" y="5733256"/>
            <a:ext cx="266429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Toespraak door Maj00r De Wit</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619672" y="260648"/>
            <a:ext cx="4533900" cy="6240463"/>
          </a:xfrm>
          <a:prstGeom prst="rect">
            <a:avLst/>
          </a:prstGeom>
          <a:noFill/>
          <a:ln w="9525">
            <a:noFill/>
            <a:miter lim="800000"/>
            <a:headEnd/>
            <a:tailEnd/>
          </a:ln>
        </p:spPr>
      </p:pic>
      <p:sp>
        <p:nvSpPr>
          <p:cNvPr id="4" name="Ovaal 3"/>
          <p:cNvSpPr/>
          <p:nvPr/>
        </p:nvSpPr>
        <p:spPr>
          <a:xfrm>
            <a:off x="6372200" y="4797152"/>
            <a:ext cx="2448272"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Felicitaties door echtgenotes</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Nieuwe Gebruiker\Pictures\AlleFotro's&amp;Dia'sNaarPpointOpDVD\Diensttijd\PPGereed\FelicitBCBosman.jpg"/>
          <p:cNvPicPr>
            <a:picLocks noChangeAspect="1" noChangeArrowheads="1"/>
          </p:cNvPicPr>
          <p:nvPr/>
        </p:nvPicPr>
        <p:blipFill>
          <a:blip r:embed="rId2" cstate="print"/>
          <a:srcRect/>
          <a:stretch>
            <a:fillRect/>
          </a:stretch>
        </p:blipFill>
        <p:spPr bwMode="auto">
          <a:xfrm>
            <a:off x="971600" y="548680"/>
            <a:ext cx="7261175" cy="4764807"/>
          </a:xfrm>
          <a:prstGeom prst="rect">
            <a:avLst/>
          </a:prstGeom>
          <a:noFill/>
        </p:spPr>
      </p:pic>
      <p:sp>
        <p:nvSpPr>
          <p:cNvPr id="3" name="Afgeronde rechthoek 2"/>
          <p:cNvSpPr/>
          <p:nvPr/>
        </p:nvSpPr>
        <p:spPr>
          <a:xfrm>
            <a:off x="1691680" y="5733256"/>
            <a:ext cx="561662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Felicitaties door Boschman. Zie ook volgende dia</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Nieuwe Gebruiker\Pictures\AlleFotro's&amp;Dia'sNaarPpointOpDVD\Diensttijd\PPGereed\FelvanBCBosman.jpg"/>
          <p:cNvPicPr>
            <a:picLocks noChangeAspect="1" noChangeArrowheads="1"/>
          </p:cNvPicPr>
          <p:nvPr/>
        </p:nvPicPr>
        <p:blipFill>
          <a:blip r:embed="rId2" cstate="print"/>
          <a:srcRect/>
          <a:stretch>
            <a:fillRect/>
          </a:stretch>
        </p:blipFill>
        <p:spPr bwMode="auto">
          <a:xfrm>
            <a:off x="721690" y="764704"/>
            <a:ext cx="7882758" cy="5275862"/>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AlleFotro's&amp;Dia'sNaarPpointOpDVD\Diensttijd\PPGereed\KdagKnappepak1.jpg"/>
          <p:cNvPicPr>
            <a:picLocks noChangeAspect="1" noChangeArrowheads="1"/>
          </p:cNvPicPr>
          <p:nvPr/>
        </p:nvPicPr>
        <p:blipFill>
          <a:blip r:embed="rId2" cstate="print"/>
          <a:srcRect/>
          <a:stretch>
            <a:fillRect/>
          </a:stretch>
        </p:blipFill>
        <p:spPr bwMode="auto">
          <a:xfrm>
            <a:off x="642999" y="908719"/>
            <a:ext cx="7961449" cy="4896535"/>
          </a:xfrm>
          <a:prstGeom prst="rect">
            <a:avLst/>
          </a:prstGeom>
          <a:noFill/>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Nieuwe Gebruiker\Pictures\AlleFotro's&amp;Dia'sNaarPpointOpDVD\Diensttijd\PPGereed\ToespraakvdSpek.jpg"/>
          <p:cNvPicPr>
            <a:picLocks noChangeAspect="1" noChangeArrowheads="1"/>
          </p:cNvPicPr>
          <p:nvPr/>
        </p:nvPicPr>
        <p:blipFill>
          <a:blip r:embed="rId2" cstate="print"/>
          <a:srcRect/>
          <a:stretch>
            <a:fillRect/>
          </a:stretch>
        </p:blipFill>
        <p:spPr bwMode="auto">
          <a:xfrm>
            <a:off x="1475656" y="188640"/>
            <a:ext cx="3895725" cy="6391276"/>
          </a:xfrm>
          <a:prstGeom prst="rect">
            <a:avLst/>
          </a:prstGeom>
          <a:noFill/>
        </p:spPr>
      </p:pic>
      <p:sp>
        <p:nvSpPr>
          <p:cNvPr id="3" name="Afgeronde rechthoek 2"/>
          <p:cNvSpPr/>
          <p:nvPr/>
        </p:nvSpPr>
        <p:spPr>
          <a:xfrm>
            <a:off x="5724128" y="4941168"/>
            <a:ext cx="2880320"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Felicitaties van mijn afdelingscommandant</a:t>
            </a:r>
          </a:p>
          <a:p>
            <a:pPr algn="ctr"/>
            <a:r>
              <a:rPr lang="nl-NL"/>
              <a:t>v.d. Spek</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Nieuwe Gebruiker\Pictures\AlleFotro's&amp;Dia'sNaarPpointOpDVD\Diensttijd\PPGereed\CadeauDoorvdSpek.jpg"/>
          <p:cNvPicPr>
            <a:picLocks noChangeAspect="1" noChangeArrowheads="1"/>
          </p:cNvPicPr>
          <p:nvPr/>
        </p:nvPicPr>
        <p:blipFill>
          <a:blip r:embed="rId2" cstate="print"/>
          <a:srcRect/>
          <a:stretch>
            <a:fillRect/>
          </a:stretch>
        </p:blipFill>
        <p:spPr bwMode="auto">
          <a:xfrm>
            <a:off x="1043608" y="548680"/>
            <a:ext cx="7441133" cy="5021905"/>
          </a:xfrm>
          <a:prstGeom prst="rect">
            <a:avLst/>
          </a:prstGeom>
          <a:noFill/>
        </p:spPr>
      </p:pic>
      <p:sp>
        <p:nvSpPr>
          <p:cNvPr id="3" name="Afgeronde rechthoek 2"/>
          <p:cNvSpPr/>
          <p:nvPr/>
        </p:nvSpPr>
        <p:spPr>
          <a:xfrm>
            <a:off x="1979712" y="5877272"/>
            <a:ext cx="576064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Dirk zijn toespraak bleef niet bij woorden.</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Nieuwe Gebruiker\Pictures\AlleFotro's&amp;Dia'sNaarPpointOpDVD\Diensttijd\PPGereed\WillyOntvCadeau.jpg"/>
          <p:cNvPicPr>
            <a:picLocks noChangeAspect="1" noChangeArrowheads="1"/>
          </p:cNvPicPr>
          <p:nvPr/>
        </p:nvPicPr>
        <p:blipFill>
          <a:blip r:embed="rId2" cstate="print"/>
          <a:srcRect/>
          <a:stretch>
            <a:fillRect/>
          </a:stretch>
        </p:blipFill>
        <p:spPr bwMode="auto">
          <a:xfrm>
            <a:off x="1043608" y="476672"/>
            <a:ext cx="5248275" cy="5934076"/>
          </a:xfrm>
          <a:prstGeom prst="rect">
            <a:avLst/>
          </a:prstGeom>
          <a:noFill/>
        </p:spPr>
      </p:pic>
      <p:sp>
        <p:nvSpPr>
          <p:cNvPr id="3" name="Afgeronde rechthoek 2"/>
          <p:cNvSpPr/>
          <p:nvPr/>
        </p:nvSpPr>
        <p:spPr>
          <a:xfrm>
            <a:off x="6588224" y="5301208"/>
            <a:ext cx="2088232"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Veel felicitaties volgden. Zie hierna</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Nieuwe Gebruiker\Pictures\AlleFotro's&amp;Dia'sNaarPpointOpDVD\Diensttijd\PPGereed\VetToelFamWapenCad.jpg"/>
          <p:cNvPicPr>
            <a:picLocks noChangeAspect="1" noChangeArrowheads="1"/>
          </p:cNvPicPr>
          <p:nvPr/>
        </p:nvPicPr>
        <p:blipFill>
          <a:blip r:embed="rId2" cstate="print"/>
          <a:srcRect/>
          <a:stretch>
            <a:fillRect/>
          </a:stretch>
        </p:blipFill>
        <p:spPr bwMode="auto">
          <a:xfrm>
            <a:off x="755576" y="548680"/>
            <a:ext cx="7560840" cy="5101016"/>
          </a:xfrm>
          <a:prstGeom prst="rect">
            <a:avLst/>
          </a:prstGeom>
          <a:noFill/>
        </p:spPr>
      </p:pic>
      <p:sp>
        <p:nvSpPr>
          <p:cNvPr id="3" name="Afgeronde rechthoek 2"/>
          <p:cNvSpPr/>
          <p:nvPr/>
        </p:nvSpPr>
        <p:spPr>
          <a:xfrm>
            <a:off x="1547664" y="5877272"/>
            <a:ext cx="5904656"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Jaap Vet schilderde het familiewapen Verdonck</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Nieuwe Gebruiker\Pictures\AlleFotro's&amp;Dia'sNaarPpointOpDVD\Diensttijd\PPGereed\Jubilarissen.jpg"/>
          <p:cNvPicPr>
            <a:picLocks noChangeAspect="1" noChangeArrowheads="1"/>
          </p:cNvPicPr>
          <p:nvPr/>
        </p:nvPicPr>
        <p:blipFill>
          <a:blip r:embed="rId2" cstate="print"/>
          <a:srcRect/>
          <a:stretch>
            <a:fillRect/>
          </a:stretch>
        </p:blipFill>
        <p:spPr bwMode="auto">
          <a:xfrm>
            <a:off x="2339752" y="260648"/>
            <a:ext cx="4229100" cy="6172201"/>
          </a:xfrm>
          <a:prstGeom prst="rect">
            <a:avLst/>
          </a:prstGeom>
          <a:noFill/>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Nieuwe Gebruiker\Pictures\AlleFotro's&amp;Dia'sNaarPpointOpDVD\Diensttijd\PPGereed\Piet&amp;Klaas24jr.jpg"/>
          <p:cNvPicPr>
            <a:picLocks noChangeAspect="1" noChangeArrowheads="1"/>
          </p:cNvPicPr>
          <p:nvPr/>
        </p:nvPicPr>
        <p:blipFill>
          <a:blip r:embed="rId2" cstate="print"/>
          <a:srcRect/>
          <a:stretch>
            <a:fillRect/>
          </a:stretch>
        </p:blipFill>
        <p:spPr bwMode="auto">
          <a:xfrm>
            <a:off x="683568" y="548680"/>
            <a:ext cx="7779853" cy="5194854"/>
          </a:xfrm>
          <a:prstGeom prst="rect">
            <a:avLst/>
          </a:prstGeom>
          <a:noFill/>
        </p:spPr>
      </p:pic>
      <p:sp>
        <p:nvSpPr>
          <p:cNvPr id="3" name="Afgeronde rechthoek 2"/>
          <p:cNvSpPr/>
          <p:nvPr/>
        </p:nvSpPr>
        <p:spPr>
          <a:xfrm>
            <a:off x="1115616" y="6021288"/>
            <a:ext cx="6984776"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Het gezin en mijn moeder deelde in de vreugde.</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Nieuwe Gebruiker\Pictures\AlleFotro's&amp;Dia'sNaarPpointOpDVD\Diensttijd\PPGereed\FelvanKeetman.jpg"/>
          <p:cNvPicPr>
            <a:picLocks noChangeAspect="1" noChangeArrowheads="1"/>
          </p:cNvPicPr>
          <p:nvPr/>
        </p:nvPicPr>
        <p:blipFill>
          <a:blip r:embed="rId2" cstate="print"/>
          <a:srcRect/>
          <a:stretch>
            <a:fillRect/>
          </a:stretch>
        </p:blipFill>
        <p:spPr bwMode="auto">
          <a:xfrm>
            <a:off x="683568" y="476672"/>
            <a:ext cx="7767695" cy="4991740"/>
          </a:xfrm>
          <a:prstGeom prst="rect">
            <a:avLst/>
          </a:prstGeom>
          <a:noFill/>
        </p:spPr>
      </p:pic>
      <p:sp>
        <p:nvSpPr>
          <p:cNvPr id="3" name="Afgeronde rechthoek 2"/>
          <p:cNvSpPr/>
          <p:nvPr/>
        </p:nvSpPr>
        <p:spPr>
          <a:xfrm>
            <a:off x="827584" y="5877272"/>
            <a:ext cx="756084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Dhr. Keetman, ambt. militaire zaken gem. Amsterdam met een gedicht</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Nieuwe Gebruiker\Pictures\AlleFotro's&amp;Dia'sNaarPpointOpDVD\Diensttijd\PPGereed\AandachtGehoorBez.jpg"/>
          <p:cNvPicPr>
            <a:picLocks noChangeAspect="1" noChangeArrowheads="1"/>
          </p:cNvPicPr>
          <p:nvPr/>
        </p:nvPicPr>
        <p:blipFill>
          <a:blip r:embed="rId2" cstate="print"/>
          <a:srcRect/>
          <a:stretch>
            <a:fillRect/>
          </a:stretch>
        </p:blipFill>
        <p:spPr bwMode="auto">
          <a:xfrm>
            <a:off x="683568" y="332656"/>
            <a:ext cx="7920880" cy="5231033"/>
          </a:xfrm>
          <a:prstGeom prst="rect">
            <a:avLst/>
          </a:prstGeom>
          <a:noFill/>
        </p:spPr>
      </p:pic>
      <p:sp>
        <p:nvSpPr>
          <p:cNvPr id="3" name="Afgeronde rechthoek 2"/>
          <p:cNvSpPr/>
          <p:nvPr/>
        </p:nvSpPr>
        <p:spPr>
          <a:xfrm>
            <a:off x="683568" y="5733256"/>
            <a:ext cx="799288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Vooraan Van Zaanen Gem. Politie Amsterdam. De overige heren vormen een delegatie van De Ned. bank</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Nieuwe Gebruiker\Pictures\AlleFotro's&amp;Dia'sNaarPpointOpDVD\Diensttijd\PPGereed\Genodigden.jpg"/>
          <p:cNvPicPr>
            <a:picLocks noChangeAspect="1" noChangeArrowheads="1"/>
          </p:cNvPicPr>
          <p:nvPr/>
        </p:nvPicPr>
        <p:blipFill>
          <a:blip r:embed="rId2" cstate="print"/>
          <a:srcRect/>
          <a:stretch>
            <a:fillRect/>
          </a:stretch>
        </p:blipFill>
        <p:spPr bwMode="auto">
          <a:xfrm>
            <a:off x="827584" y="548680"/>
            <a:ext cx="7278473" cy="5055145"/>
          </a:xfrm>
          <a:prstGeom prst="rect">
            <a:avLst/>
          </a:prstGeom>
          <a:noFill/>
        </p:spPr>
      </p:pic>
      <p:sp>
        <p:nvSpPr>
          <p:cNvPr id="3" name="Afgeronde rechthoek 2"/>
          <p:cNvSpPr/>
          <p:nvPr/>
        </p:nvSpPr>
        <p:spPr>
          <a:xfrm>
            <a:off x="899592" y="5661248"/>
            <a:ext cx="727280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Op deze en volgende dia’s genodigden en personeel van de </a:t>
            </a:r>
            <a:r>
              <a:rPr lang="nl-NL" err="1"/>
              <a:t>briagde</a:t>
            </a:r>
            <a:r>
              <a:rPr lang="nl-NL"/>
              <a:t>.</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Nieuwe Gebruiker\Pictures\AlleFotro's&amp;Dia'sNaarPpointOpDVD\Diensttijd\PPGereed\Pers.Brigade.jpg"/>
          <p:cNvPicPr>
            <a:picLocks noChangeAspect="1" noChangeArrowheads="1"/>
          </p:cNvPicPr>
          <p:nvPr/>
        </p:nvPicPr>
        <p:blipFill>
          <a:blip r:embed="rId2" cstate="print"/>
          <a:srcRect/>
          <a:stretch>
            <a:fillRect/>
          </a:stretch>
        </p:blipFill>
        <p:spPr bwMode="auto">
          <a:xfrm>
            <a:off x="336970" y="476672"/>
            <a:ext cx="8483320" cy="5661248"/>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AlleFotro's&amp;Dia'sNaarPpointOpDVD\Diensttijd\PPGereed\KonDagKnappePak2.jpg"/>
          <p:cNvPicPr>
            <a:picLocks noChangeAspect="1" noChangeArrowheads="1"/>
          </p:cNvPicPr>
          <p:nvPr/>
        </p:nvPicPr>
        <p:blipFill>
          <a:blip r:embed="rId2" cstate="print"/>
          <a:srcRect/>
          <a:stretch>
            <a:fillRect/>
          </a:stretch>
        </p:blipFill>
        <p:spPr bwMode="auto">
          <a:xfrm>
            <a:off x="1187624" y="332656"/>
            <a:ext cx="4490346" cy="6165454"/>
          </a:xfrm>
          <a:prstGeom prst="rect">
            <a:avLst/>
          </a:prstGeom>
          <a:noFill/>
        </p:spPr>
      </p:pic>
      <p:sp>
        <p:nvSpPr>
          <p:cNvPr id="3" name="Rechthoek 2"/>
          <p:cNvSpPr/>
          <p:nvPr/>
        </p:nvSpPr>
        <p:spPr>
          <a:xfrm>
            <a:off x="6156176" y="1700808"/>
            <a:ext cx="2664296"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Wachtcommandant was wmrI van der Ent. Hij bracht ons op post. Hier wordt ik afgelost door  Sake Boersma</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Nieuwe Gebruiker\Pictures\AlleFotro's&amp;Dia'sNaarPpointOpDVD\Diensttijd\PPGereed\PerBrigade.jpg"/>
          <p:cNvPicPr>
            <a:picLocks noChangeAspect="1" noChangeArrowheads="1"/>
          </p:cNvPicPr>
          <p:nvPr/>
        </p:nvPicPr>
        <p:blipFill>
          <a:blip r:embed="rId2" cstate="print"/>
          <a:srcRect/>
          <a:stretch>
            <a:fillRect/>
          </a:stretch>
        </p:blipFill>
        <p:spPr bwMode="auto">
          <a:xfrm>
            <a:off x="467544" y="620688"/>
            <a:ext cx="8293264" cy="5450972"/>
          </a:xfrm>
          <a:prstGeom prst="rect">
            <a:avLst/>
          </a:prstGeom>
          <a:noFill/>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descr="C:\Users\Nieuwe Gebruiker\Pictures\AlleFotro's&amp;Dia'sNaarPpointOpDVD\Diensttijd\PPGereed\Rosier24jr2.jpg"/>
          <p:cNvPicPr>
            <a:picLocks noChangeAspect="1" noChangeArrowheads="1"/>
          </p:cNvPicPr>
          <p:nvPr/>
        </p:nvPicPr>
        <p:blipFill>
          <a:blip r:embed="rId2" cstate="print"/>
          <a:srcRect/>
          <a:stretch>
            <a:fillRect/>
          </a:stretch>
        </p:blipFill>
        <p:spPr bwMode="auto">
          <a:xfrm>
            <a:off x="611560" y="290969"/>
            <a:ext cx="7920880" cy="5338253"/>
          </a:xfrm>
          <a:prstGeom prst="rect">
            <a:avLst/>
          </a:prstGeom>
          <a:noFill/>
        </p:spPr>
      </p:pic>
      <p:sp>
        <p:nvSpPr>
          <p:cNvPr id="5" name="Afgeronde rechthoek 4"/>
          <p:cNvSpPr/>
          <p:nvPr/>
        </p:nvSpPr>
        <p:spPr>
          <a:xfrm>
            <a:off x="9144000" y="620688"/>
            <a:ext cx="914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Afgeronde rechthoek 5"/>
          <p:cNvSpPr/>
          <p:nvPr/>
        </p:nvSpPr>
        <p:spPr>
          <a:xfrm>
            <a:off x="683568" y="5661248"/>
            <a:ext cx="777686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Willem  Rosier uitreiking 24 jr. tr. dienst medaille in een ruimte van het  Districtbureau aan de Kloveniersburgwal.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Nieuwe Gebruiker\Pictures\AlleFotro's&amp;Dia'sNaarPpointOpDVD\Diensttijd\PPGereed\Rosier24jr1.jpg"/>
          <p:cNvPicPr>
            <a:picLocks noChangeAspect="1" noChangeArrowheads="1"/>
          </p:cNvPicPr>
          <p:nvPr/>
        </p:nvPicPr>
        <p:blipFill>
          <a:blip r:embed="rId2" cstate="print"/>
          <a:srcRect/>
          <a:stretch>
            <a:fillRect/>
          </a:stretch>
        </p:blipFill>
        <p:spPr bwMode="auto">
          <a:xfrm>
            <a:off x="899592" y="620688"/>
            <a:ext cx="7272808" cy="5349327"/>
          </a:xfrm>
          <a:prstGeom prst="rect">
            <a:avLst/>
          </a:prstGeom>
          <a:noFill/>
        </p:spPr>
      </p:pic>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Nieuwe Gebruiker\Pictures\AlleFotro's&amp;Dia'sNaarPpointOpDVD\Diensttijd\PPGereed\Rosie24jr3.JPG"/>
          <p:cNvPicPr>
            <a:picLocks noChangeAspect="1" noChangeArrowheads="1"/>
          </p:cNvPicPr>
          <p:nvPr/>
        </p:nvPicPr>
        <p:blipFill>
          <a:blip r:embed="rId2" cstate="print"/>
          <a:srcRect/>
          <a:stretch>
            <a:fillRect/>
          </a:stretch>
        </p:blipFill>
        <p:spPr bwMode="auto">
          <a:xfrm>
            <a:off x="827584" y="548680"/>
            <a:ext cx="7753510" cy="5312590"/>
          </a:xfrm>
          <a:prstGeom prst="rect">
            <a:avLst/>
          </a:prstGeom>
          <a:noFill/>
        </p:spPr>
      </p:pic>
      <p:sp>
        <p:nvSpPr>
          <p:cNvPr id="3" name="Afgeronde rechthoek 2"/>
          <p:cNvSpPr/>
          <p:nvPr/>
        </p:nvSpPr>
        <p:spPr>
          <a:xfrm>
            <a:off x="1331640" y="5943600"/>
            <a:ext cx="6480720" cy="5817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Uitreiking werd verricht door major van Lier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uwe Gebruiker\Pictures\AlleFotro's&amp;Dia'sNaarPpointOpDVD\Diensttijd\PPGereed\OpPostHansSegers.jpg"/>
          <p:cNvPicPr>
            <a:picLocks noChangeAspect="1" noChangeArrowheads="1"/>
          </p:cNvPicPr>
          <p:nvPr/>
        </p:nvPicPr>
        <p:blipFill>
          <a:blip r:embed="rId2" cstate="print"/>
          <a:srcRect/>
          <a:stretch>
            <a:fillRect/>
          </a:stretch>
        </p:blipFill>
        <p:spPr bwMode="auto">
          <a:xfrm>
            <a:off x="1043609" y="788987"/>
            <a:ext cx="7406530" cy="4680835"/>
          </a:xfrm>
          <a:prstGeom prst="rect">
            <a:avLst/>
          </a:prstGeom>
          <a:noFill/>
        </p:spPr>
      </p:pic>
      <p:sp>
        <p:nvSpPr>
          <p:cNvPr id="3" name="Stroomdiagram: Scheidingslijn 2"/>
          <p:cNvSpPr/>
          <p:nvPr/>
        </p:nvSpPr>
        <p:spPr>
          <a:xfrm>
            <a:off x="3059832" y="5733256"/>
            <a:ext cx="3506688" cy="36004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Hans Segers post Baarn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ieuwe Gebruiker\Pictures\AlleFotro's&amp;Dia'sNaarPpointOpDVD\Diensttijd\PPGereed\OpPostMaartenvdWacht.jpg"/>
          <p:cNvPicPr>
            <a:picLocks noChangeAspect="1" noChangeArrowheads="1"/>
          </p:cNvPicPr>
          <p:nvPr/>
        </p:nvPicPr>
        <p:blipFill>
          <a:blip r:embed="rId2" cstate="print"/>
          <a:srcRect/>
          <a:stretch>
            <a:fillRect/>
          </a:stretch>
        </p:blipFill>
        <p:spPr bwMode="auto">
          <a:xfrm>
            <a:off x="899592" y="620687"/>
            <a:ext cx="7560840" cy="5040560"/>
          </a:xfrm>
          <a:prstGeom prst="rect">
            <a:avLst/>
          </a:prstGeom>
          <a:noFill/>
        </p:spPr>
      </p:pic>
      <p:sp>
        <p:nvSpPr>
          <p:cNvPr id="3" name="Stroomdiagram: Scheidingslijn 2"/>
          <p:cNvSpPr/>
          <p:nvPr/>
        </p:nvSpPr>
        <p:spPr>
          <a:xfrm>
            <a:off x="2627784" y="5733256"/>
            <a:ext cx="4896544" cy="864096"/>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nl-NL" dirty="0"/>
            </a:br>
            <a:r>
              <a:rPr lang="nl-NL" dirty="0"/>
              <a:t>Maarten van der wacht post Soest. </a:t>
            </a:r>
            <a:br>
              <a:rPr lang="nl-NL" dirty="0"/>
            </a:br>
            <a:r>
              <a:rPr lang="nl-NL" dirty="0"/>
              <a:t>Overleden 1-12-2004</a:t>
            </a:r>
            <a:br>
              <a:rPr lang="nl-NL" dirty="0"/>
            </a:br>
            <a:endParaRPr lang="nl-NL"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euwe Gebruiker\Pictures\AlleFotro's&amp;Dia'sNaarPpointOpDVD\Diensttijd\PPGereed\OpPostLudolfVelrting.JPG"/>
          <p:cNvPicPr>
            <a:picLocks noChangeAspect="1" noChangeArrowheads="1"/>
          </p:cNvPicPr>
          <p:nvPr/>
        </p:nvPicPr>
        <p:blipFill>
          <a:blip r:embed="rId2" cstate="print"/>
          <a:srcRect/>
          <a:stretch>
            <a:fillRect/>
          </a:stretch>
        </p:blipFill>
        <p:spPr bwMode="auto">
          <a:xfrm>
            <a:off x="1475656" y="404664"/>
            <a:ext cx="3908301" cy="5930147"/>
          </a:xfrm>
          <a:prstGeom prst="rect">
            <a:avLst/>
          </a:prstGeom>
          <a:noFill/>
        </p:spPr>
      </p:pic>
      <p:sp>
        <p:nvSpPr>
          <p:cNvPr id="3" name="Ovaal 2"/>
          <p:cNvSpPr/>
          <p:nvPr/>
        </p:nvSpPr>
        <p:spPr>
          <a:xfrm>
            <a:off x="5940152" y="4941168"/>
            <a:ext cx="2808312" cy="1296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Ludolf Velting post Soest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ieuwe Gebruiker\Pictures\AlleFotro's&amp;Dia'sNaarPpointOpDVD\Diensttijd\PPGereed\OpPostTheoVermazeren.jpg"/>
          <p:cNvPicPr>
            <a:picLocks noChangeAspect="1" noChangeArrowheads="1"/>
          </p:cNvPicPr>
          <p:nvPr/>
        </p:nvPicPr>
        <p:blipFill>
          <a:blip r:embed="rId2" cstate="print"/>
          <a:srcRect/>
          <a:stretch>
            <a:fillRect/>
          </a:stretch>
        </p:blipFill>
        <p:spPr bwMode="auto">
          <a:xfrm>
            <a:off x="1115616" y="332656"/>
            <a:ext cx="4724400" cy="6057900"/>
          </a:xfrm>
          <a:prstGeom prst="rect">
            <a:avLst/>
          </a:prstGeom>
          <a:noFill/>
        </p:spPr>
      </p:pic>
      <p:sp>
        <p:nvSpPr>
          <p:cNvPr id="3" name="Ovaal 2"/>
          <p:cNvSpPr/>
          <p:nvPr/>
        </p:nvSpPr>
        <p:spPr>
          <a:xfrm rot="10800000" flipV="1">
            <a:off x="6084168" y="4509120"/>
            <a:ext cx="2843808" cy="16561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Theo Vermazeren post Baarn.</a:t>
            </a:r>
          </a:p>
          <a:p>
            <a:pPr algn="ctr"/>
            <a:br>
              <a:rPr lang="nl-NL" dirty="0"/>
            </a:br>
            <a:r>
              <a:rPr lang="nl-NL" dirty="0"/>
              <a:t>Overleden</a:t>
            </a:r>
          </a:p>
          <a:p>
            <a:pPr algn="ctr"/>
            <a:r>
              <a:rPr lang="nl-NL" dirty="0"/>
              <a:t>17-5-2009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AlleFotro's&amp;Dia'sNaarPpointOpDVD\Diensttijd\PPGereed\CDepotKolNammensma.jpg"/>
          <p:cNvPicPr>
            <a:picLocks noChangeAspect="1" noChangeArrowheads="1"/>
          </p:cNvPicPr>
          <p:nvPr/>
        </p:nvPicPr>
        <p:blipFill>
          <a:blip r:embed="rId2" cstate="print"/>
          <a:srcRect/>
          <a:stretch>
            <a:fillRect/>
          </a:stretch>
        </p:blipFill>
        <p:spPr bwMode="auto">
          <a:xfrm>
            <a:off x="539552" y="213577"/>
            <a:ext cx="8064896" cy="5303656"/>
          </a:xfrm>
          <a:prstGeom prst="rect">
            <a:avLst/>
          </a:prstGeom>
          <a:noFill/>
        </p:spPr>
      </p:pic>
      <p:sp>
        <p:nvSpPr>
          <p:cNvPr id="3" name="Afgeronde rechthoek 2"/>
          <p:cNvSpPr/>
          <p:nvPr/>
        </p:nvSpPr>
        <p:spPr>
          <a:xfrm>
            <a:off x="611560" y="5661248"/>
            <a:ext cx="8064896"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In 1955 was Cdt Depot, Willem III kazerne in Apeldoorn kolonel Nammensma werd opgevolgd door kolonel v.d. Pol, de man van de kiwi neuzen en petriepjes.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ieuwe Gebruiker\Pictures\AlleFotro's&amp;Dia'sNaarPpointOpDVD\Diensttijd\PPGereed\OpPostSakeBoersma.JPG"/>
          <p:cNvPicPr>
            <a:picLocks noChangeAspect="1" noChangeArrowheads="1"/>
          </p:cNvPicPr>
          <p:nvPr/>
        </p:nvPicPr>
        <p:blipFill>
          <a:blip r:embed="rId2" cstate="print"/>
          <a:srcRect/>
          <a:stretch>
            <a:fillRect/>
          </a:stretch>
        </p:blipFill>
        <p:spPr bwMode="auto">
          <a:xfrm>
            <a:off x="1115616" y="260648"/>
            <a:ext cx="4657725" cy="5848351"/>
          </a:xfrm>
          <a:prstGeom prst="rect">
            <a:avLst/>
          </a:prstGeom>
          <a:noFill/>
        </p:spPr>
      </p:pic>
      <p:sp>
        <p:nvSpPr>
          <p:cNvPr id="3" name="Ovaal 2"/>
          <p:cNvSpPr/>
          <p:nvPr/>
        </p:nvSpPr>
        <p:spPr>
          <a:xfrm rot="10800000" flipV="1">
            <a:off x="6228184" y="4437112"/>
            <a:ext cx="2520280" cy="1368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Sake Boersma,</a:t>
            </a:r>
            <a:br>
              <a:rPr lang="nl-NL" dirty="0"/>
            </a:br>
            <a:r>
              <a:rPr lang="nl-NL" dirty="0"/>
              <a:t>overleden</a:t>
            </a:r>
            <a:br>
              <a:rPr lang="nl-NL" dirty="0"/>
            </a:br>
            <a:r>
              <a:rPr lang="nl-NL" dirty="0"/>
              <a:t>27-11-2002</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ieuwe Gebruiker\Pictures\AlleFotro's&amp;Dia'sNaarPpointOpDVD\Diensttijd\PPGereed\PietVOpPost.jpg"/>
          <p:cNvPicPr>
            <a:picLocks noChangeAspect="1" noChangeArrowheads="1"/>
          </p:cNvPicPr>
          <p:nvPr/>
        </p:nvPicPr>
        <p:blipFill>
          <a:blip r:embed="rId2" cstate="print"/>
          <a:srcRect/>
          <a:stretch>
            <a:fillRect/>
          </a:stretch>
        </p:blipFill>
        <p:spPr bwMode="auto">
          <a:xfrm>
            <a:off x="1007604" y="620688"/>
            <a:ext cx="7245804" cy="4968552"/>
          </a:xfrm>
          <a:prstGeom prst="rect">
            <a:avLst/>
          </a:prstGeom>
          <a:noFill/>
        </p:spPr>
      </p:pic>
      <p:sp>
        <p:nvSpPr>
          <p:cNvPr id="3" name="Stroomdiagram: Scheidingslijn 2"/>
          <p:cNvSpPr/>
          <p:nvPr/>
        </p:nvSpPr>
        <p:spPr>
          <a:xfrm>
            <a:off x="2771800" y="5805264"/>
            <a:ext cx="3578696" cy="517776"/>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Piet Verdonk post Baarn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ieuwe Gebruiker\Pictures\AlleFotro's&amp;Dia'sNaarPpointOpDVD\Diensttijd\PPGereed\TerugPost3.jpg"/>
          <p:cNvPicPr>
            <a:picLocks noChangeAspect="1" noChangeArrowheads="1"/>
          </p:cNvPicPr>
          <p:nvPr/>
        </p:nvPicPr>
        <p:blipFill>
          <a:blip r:embed="rId2" cstate="print"/>
          <a:srcRect/>
          <a:stretch>
            <a:fillRect/>
          </a:stretch>
        </p:blipFill>
        <p:spPr bwMode="auto">
          <a:xfrm>
            <a:off x="899592" y="291815"/>
            <a:ext cx="4608512" cy="6052971"/>
          </a:xfrm>
          <a:prstGeom prst="rect">
            <a:avLst/>
          </a:prstGeom>
          <a:noFill/>
        </p:spPr>
      </p:pic>
      <p:sp>
        <p:nvSpPr>
          <p:cNvPr id="3" name="Afgeronde rechthoek 2"/>
          <p:cNvSpPr/>
          <p:nvPr/>
        </p:nvSpPr>
        <p:spPr>
          <a:xfrm>
            <a:off x="6084168" y="4437112"/>
            <a:ext cx="2808312"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Terugkomend van  post drie. Dat was een post aan de zuidzijde van de </a:t>
            </a:r>
          </a:p>
          <a:p>
            <a:pPr algn="ctr"/>
            <a:r>
              <a:rPr lang="nl-NL" dirty="0"/>
              <a:t>van de Paleistuin.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Nieuwe Gebruiker\Pictures\AlleFotro's&amp;Dia'sNaarPpointOpDVD\Diensttijd\PPGereed\OpPostWinter.jpg"/>
          <p:cNvPicPr>
            <a:picLocks noChangeAspect="1" noChangeArrowheads="1"/>
          </p:cNvPicPr>
          <p:nvPr/>
        </p:nvPicPr>
        <p:blipFill>
          <a:blip r:embed="rId2" cstate="print"/>
          <a:srcRect/>
          <a:stretch>
            <a:fillRect/>
          </a:stretch>
        </p:blipFill>
        <p:spPr bwMode="auto">
          <a:xfrm>
            <a:off x="827584" y="548680"/>
            <a:ext cx="7450658" cy="4815527"/>
          </a:xfrm>
          <a:prstGeom prst="rect">
            <a:avLst/>
          </a:prstGeom>
          <a:noFill/>
        </p:spPr>
      </p:pic>
      <p:sp>
        <p:nvSpPr>
          <p:cNvPr id="3" name="Afgeronde rechthoek 2"/>
          <p:cNvSpPr/>
          <p:nvPr/>
        </p:nvSpPr>
        <p:spPr>
          <a:xfrm>
            <a:off x="2123728" y="5733256"/>
            <a:ext cx="5256584"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Het was een strenge winter van 1956-1957</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ieuwe Gebruiker\Pictures\AlleFotro's&amp;Dia'sNaarPpointOpDVD\Diensttijd\PPGereed\VolkswagenOver de kop.jpg"/>
          <p:cNvPicPr>
            <a:picLocks noChangeAspect="1" noChangeArrowheads="1"/>
          </p:cNvPicPr>
          <p:nvPr/>
        </p:nvPicPr>
        <p:blipFill>
          <a:blip r:embed="rId2" cstate="print"/>
          <a:srcRect/>
          <a:stretch>
            <a:fillRect/>
          </a:stretch>
        </p:blipFill>
        <p:spPr bwMode="auto">
          <a:xfrm>
            <a:off x="827584" y="260648"/>
            <a:ext cx="6143625" cy="6162675"/>
          </a:xfrm>
          <a:prstGeom prst="rect">
            <a:avLst/>
          </a:prstGeom>
          <a:noFill/>
        </p:spPr>
      </p:pic>
      <p:sp>
        <p:nvSpPr>
          <p:cNvPr id="4" name="Afgeronde rechthoek 3"/>
          <p:cNvSpPr/>
          <p:nvPr/>
        </p:nvSpPr>
        <p:spPr>
          <a:xfrm>
            <a:off x="7308304" y="1916832"/>
            <a:ext cx="1490464" cy="43924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Het risico van een wachtpost direct langs een provinciale </a:t>
            </a:r>
          </a:p>
          <a:p>
            <a:pPr algn="ctr"/>
            <a:r>
              <a:rPr lang="nl-NL" dirty="0"/>
              <a:t>autoweg.</a:t>
            </a:r>
            <a:br>
              <a:rPr lang="nl-NL" dirty="0"/>
            </a:br>
            <a:r>
              <a:rPr lang="nl-NL" dirty="0"/>
              <a:t>De auto belande op het plankje van de wachtpost.</a:t>
            </a:r>
          </a:p>
          <a:p>
            <a:pPr algn="ctr"/>
            <a:r>
              <a:rPr lang="nl-NL" dirty="0"/>
              <a:t>Mijn hoofd is nog net zichtbaar.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Nieuwe Gebruiker\Pictures\AlleFotro's&amp;Dia'sNaarPpointOpDVD\Diensttijd\PPGereed\WapenOnderh.jpg"/>
          <p:cNvPicPr>
            <a:picLocks noChangeAspect="1" noChangeArrowheads="1"/>
          </p:cNvPicPr>
          <p:nvPr/>
        </p:nvPicPr>
        <p:blipFill>
          <a:blip r:embed="rId2" cstate="print"/>
          <a:srcRect/>
          <a:stretch>
            <a:fillRect/>
          </a:stretch>
        </p:blipFill>
        <p:spPr bwMode="auto">
          <a:xfrm>
            <a:off x="899592" y="332657"/>
            <a:ext cx="7512174" cy="5256584"/>
          </a:xfrm>
          <a:prstGeom prst="rect">
            <a:avLst/>
          </a:prstGeom>
          <a:noFill/>
        </p:spPr>
      </p:pic>
      <p:sp>
        <p:nvSpPr>
          <p:cNvPr id="3" name="Afgeronde rechthoek 2"/>
          <p:cNvSpPr/>
          <p:nvPr/>
        </p:nvSpPr>
        <p:spPr>
          <a:xfrm>
            <a:off x="2987824" y="5733256"/>
            <a:ext cx="3888432"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Onderhoud wapens.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Nieuwe Gebruiker\Pictures\AlleFotro's&amp;Dia'sNaarPpointOpDVD\Diensttijd\PPGereed\OuderdagSdijk1.jpg"/>
          <p:cNvPicPr>
            <a:picLocks noChangeAspect="1" noChangeArrowheads="1"/>
          </p:cNvPicPr>
          <p:nvPr/>
        </p:nvPicPr>
        <p:blipFill>
          <a:blip r:embed="rId2" cstate="print"/>
          <a:srcRect/>
          <a:stretch>
            <a:fillRect/>
          </a:stretch>
        </p:blipFill>
        <p:spPr bwMode="auto">
          <a:xfrm>
            <a:off x="1043608" y="406348"/>
            <a:ext cx="7056784" cy="4462812"/>
          </a:xfrm>
          <a:prstGeom prst="rect">
            <a:avLst/>
          </a:prstGeom>
          <a:noFill/>
        </p:spPr>
      </p:pic>
      <p:sp>
        <p:nvSpPr>
          <p:cNvPr id="3" name="Afgeronde rechthoek 2"/>
          <p:cNvSpPr/>
          <p:nvPr/>
        </p:nvSpPr>
        <p:spPr>
          <a:xfrm>
            <a:off x="1475656" y="5301208"/>
            <a:ext cx="6480720" cy="1202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Een ouderdag op Soestdijk met een wandeling door de paleistuin. Op de volgende dia lopen we langs  het zwembad.</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Nieuwe Gebruiker\Pictures\AlleFotro's&amp;Dia'sNaarPpointOpDVD\Diensttijd\PPGereed\OuderdagSdijk3.jpg"/>
          <p:cNvPicPr>
            <a:picLocks noChangeAspect="1" noChangeArrowheads="1"/>
          </p:cNvPicPr>
          <p:nvPr/>
        </p:nvPicPr>
        <p:blipFill>
          <a:blip r:embed="rId2" cstate="print"/>
          <a:srcRect/>
          <a:stretch>
            <a:fillRect/>
          </a:stretch>
        </p:blipFill>
        <p:spPr bwMode="auto">
          <a:xfrm>
            <a:off x="611560" y="676959"/>
            <a:ext cx="7972054" cy="5200313"/>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Nieuwe Gebruiker\Pictures\AlleFotro's&amp;Dia'sNaarPpointOpDVD\Diensttijd\PPGereed\OuderdagSdijk4.jpg"/>
          <p:cNvPicPr>
            <a:picLocks noChangeAspect="1" noChangeArrowheads="1"/>
          </p:cNvPicPr>
          <p:nvPr/>
        </p:nvPicPr>
        <p:blipFill>
          <a:blip r:embed="rId2" cstate="print"/>
          <a:srcRect/>
          <a:stretch>
            <a:fillRect/>
          </a:stretch>
        </p:blipFill>
        <p:spPr bwMode="auto">
          <a:xfrm>
            <a:off x="899592" y="404664"/>
            <a:ext cx="7608447" cy="4779814"/>
          </a:xfrm>
          <a:prstGeom prst="rect">
            <a:avLst/>
          </a:prstGeom>
          <a:noFill/>
        </p:spPr>
      </p:pic>
      <p:sp>
        <p:nvSpPr>
          <p:cNvPr id="3" name="Afgeronde rechthoek 2"/>
          <p:cNvSpPr/>
          <p:nvPr/>
        </p:nvSpPr>
        <p:spPr>
          <a:xfrm>
            <a:off x="1691680" y="5589240"/>
            <a:ext cx="604867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Op weg naar ons wagenpark met gepantserde voertuigen. Geheel links is mijn vader nog  deels zichtbaar.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Nieuwe Gebruiker\Pictures\AlleFotro's&amp;Dia'sNaarPpointOpDVD\Diensttijd\PPGereed\OuderdagSdijk5.jpg"/>
          <p:cNvPicPr>
            <a:picLocks noChangeAspect="1" noChangeArrowheads="1"/>
          </p:cNvPicPr>
          <p:nvPr/>
        </p:nvPicPr>
        <p:blipFill>
          <a:blip r:embed="rId2" cstate="print"/>
          <a:srcRect/>
          <a:stretch>
            <a:fillRect/>
          </a:stretch>
        </p:blipFill>
        <p:spPr bwMode="auto">
          <a:xfrm>
            <a:off x="971600" y="692696"/>
            <a:ext cx="7416824" cy="4916830"/>
          </a:xfrm>
          <a:prstGeom prst="rect">
            <a:avLst/>
          </a:prstGeom>
          <a:noFill/>
        </p:spPr>
      </p:pic>
      <p:sp>
        <p:nvSpPr>
          <p:cNvPr id="3" name="Afgeronde rechthoek 2"/>
          <p:cNvSpPr/>
          <p:nvPr/>
        </p:nvSpPr>
        <p:spPr>
          <a:xfrm>
            <a:off x="2123728" y="5805264"/>
            <a:ext cx="4968552"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Een spel element op ouderdag.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51520" y="336966"/>
            <a:ext cx="8496944" cy="5108258"/>
          </a:xfrm>
          <a:prstGeom prst="rect">
            <a:avLst/>
          </a:prstGeom>
          <a:noFill/>
          <a:ln w="9525">
            <a:noFill/>
            <a:miter lim="800000"/>
            <a:headEnd/>
            <a:tailEnd/>
          </a:ln>
          <a:effectLst/>
        </p:spPr>
      </p:pic>
      <p:sp>
        <p:nvSpPr>
          <p:cNvPr id="3" name="Rechthoek 2"/>
          <p:cNvSpPr/>
          <p:nvPr/>
        </p:nvSpPr>
        <p:spPr>
          <a:xfrm>
            <a:off x="323528" y="5373216"/>
            <a:ext cx="8496944" cy="1274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St.L-R: W. Schrijver, Bexs,Vermazeren, Schoon, Koppers, Driessen, Seegers,Verdonk, Boersma, Dijkman,Velting, v d Meulen, Eleveld, Bergsma, Otten, Koning, knielend: Breuker, Harderwijk, v d Kerkhof, Nicolaes, v Diermen, v Ast, v d Wagt,</a:t>
            </a:r>
            <a:br>
              <a:rPr lang="nl-NL" dirty="0"/>
            </a:br>
            <a:r>
              <a:rPr lang="nl-NL" dirty="0"/>
              <a:t>van Venrooij, Carsouw.</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Nieuwe Gebruiker\Pictures\AlleFotro's&amp;Dia'sNaarPpointOpDVD\Diensttijd\PPGereed\SportSdijk1.jpg"/>
          <p:cNvPicPr>
            <a:picLocks noChangeAspect="1" noChangeArrowheads="1"/>
          </p:cNvPicPr>
          <p:nvPr/>
        </p:nvPicPr>
        <p:blipFill>
          <a:blip r:embed="rId2" cstate="print"/>
          <a:srcRect/>
          <a:stretch>
            <a:fillRect/>
          </a:stretch>
        </p:blipFill>
        <p:spPr bwMode="auto">
          <a:xfrm>
            <a:off x="899592" y="692696"/>
            <a:ext cx="7344816" cy="4608512"/>
          </a:xfrm>
          <a:prstGeom prst="rect">
            <a:avLst/>
          </a:prstGeom>
          <a:noFill/>
        </p:spPr>
      </p:pic>
      <p:sp>
        <p:nvSpPr>
          <p:cNvPr id="3" name="Afgeronde rechthoek 2"/>
          <p:cNvSpPr/>
          <p:nvPr/>
        </p:nvSpPr>
        <p:spPr>
          <a:xfrm>
            <a:off x="899592" y="5517232"/>
            <a:ext cx="7344816"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Volleybal team. Staande L-R: Piet Verdonk, Ies van Heusden en Sipke Eleveld overleden 10-3-1982. Geknield De Molmoncourt, Navest en </a:t>
            </a:r>
            <a:br>
              <a:rPr lang="nl-NL" dirty="0"/>
            </a:br>
            <a:r>
              <a:rPr lang="nl-NL" dirty="0"/>
              <a:t>Fr ans Otten, over leden  4-12-2003.</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Nieuwe Gebruiker\Pictures\AlleFotro's&amp;Dia'sNaarPpointOpDVD\Diensttijd\PPGereed\SportSdijk2.jpg"/>
          <p:cNvPicPr>
            <a:picLocks noChangeAspect="1" noChangeArrowheads="1"/>
          </p:cNvPicPr>
          <p:nvPr/>
        </p:nvPicPr>
        <p:blipFill>
          <a:blip r:embed="rId2" cstate="print"/>
          <a:srcRect/>
          <a:stretch>
            <a:fillRect/>
          </a:stretch>
        </p:blipFill>
        <p:spPr bwMode="auto">
          <a:xfrm>
            <a:off x="755576" y="548680"/>
            <a:ext cx="7642854" cy="4929756"/>
          </a:xfrm>
          <a:prstGeom prst="rect">
            <a:avLst/>
          </a:prstGeom>
          <a:noFill/>
        </p:spPr>
      </p:pic>
      <p:sp>
        <p:nvSpPr>
          <p:cNvPr id="3" name="Rond enkele hoek rechthoek 2"/>
          <p:cNvSpPr/>
          <p:nvPr/>
        </p:nvSpPr>
        <p:spPr>
          <a:xfrm>
            <a:off x="1115616" y="5589240"/>
            <a:ext cx="6984776" cy="91440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Wij namen deel aan hardloopwedstrijden. Staande van L-R: Delis, Zegers, Sprokkereef, Henk Venrooy, overleden  in 1986. Geknield</a:t>
            </a:r>
            <a:br>
              <a:rPr lang="nl-NL" dirty="0"/>
            </a:br>
            <a:r>
              <a:rPr lang="nl-NL" dirty="0" err="1"/>
              <a:t>NN</a:t>
            </a:r>
            <a:r>
              <a:rPr lang="nl-NL" dirty="0"/>
              <a:t>, Zwart, Piet Verdonk en Sake Boersma. Zie ook volgende dia.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Nieuwe Gebruiker\Pictures\AlleFotro's&amp;Dia'sNaarPpointOpDVD\Diensttijd\PPGereed\SportS'dijk3.jpg"/>
          <p:cNvPicPr>
            <a:picLocks noChangeAspect="1" noChangeArrowheads="1"/>
          </p:cNvPicPr>
          <p:nvPr/>
        </p:nvPicPr>
        <p:blipFill>
          <a:blip r:embed="rId2" cstate="print"/>
          <a:srcRect/>
          <a:stretch>
            <a:fillRect/>
          </a:stretch>
        </p:blipFill>
        <p:spPr bwMode="auto">
          <a:xfrm>
            <a:off x="710121" y="904875"/>
            <a:ext cx="7534288" cy="4972397"/>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fgeronde rechthoek 1"/>
          <p:cNvSpPr/>
          <p:nvPr/>
        </p:nvSpPr>
        <p:spPr>
          <a:xfrm>
            <a:off x="1043608" y="764704"/>
            <a:ext cx="6984776" cy="56166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Algemene informatie. Brigadecommandant was adjudant  Koeman, Hij werd  in het jaar dat wij daar geplaatst waren bevorderd tot 1</a:t>
            </a:r>
            <a:r>
              <a:rPr lang="nl-NL" baseline="30000" dirty="0"/>
              <a:t>e</a:t>
            </a:r>
            <a:r>
              <a:rPr lang="nl-NL" dirty="0"/>
              <a:t> luitenant. Plaatsvervanger was opper Reitsma.</a:t>
            </a:r>
            <a:br>
              <a:rPr lang="nl-NL" dirty="0"/>
            </a:br>
            <a:br>
              <a:rPr lang="nl-NL" dirty="0"/>
            </a:br>
            <a:r>
              <a:rPr lang="nl-NL" dirty="0"/>
              <a:t>Onze wachtcommandant was Tilma. Tijdens de ceremoniëlendienst was het Willem van der Ent.</a:t>
            </a:r>
            <a:br>
              <a:rPr lang="nl-NL" dirty="0"/>
            </a:br>
            <a:r>
              <a:rPr lang="nl-NL" dirty="0"/>
              <a:t>Wij vormden een leuk ploeg. </a:t>
            </a:r>
            <a:br>
              <a:rPr lang="nl-NL" dirty="0"/>
            </a:br>
            <a:r>
              <a:rPr lang="nl-NL" dirty="0"/>
              <a:t>Ook deden we afwisselend een week dienst op de Zwaluwenberg, de Staf van de Prins te Hollandserading. </a:t>
            </a:r>
            <a:br>
              <a:rPr lang="nl-NL" dirty="0"/>
            </a:br>
            <a:r>
              <a:rPr lang="nl-NL" dirty="0"/>
              <a:t>In het weekend draaiden we diensten bij het paleis van van 07.00 uur tot 19.00 uur in de dag dienst aansluiten kwam de nachtdienst van 1900-0700 uur. </a:t>
            </a:r>
            <a:br>
              <a:rPr lang="nl-NL" dirty="0"/>
            </a:br>
            <a:r>
              <a:rPr lang="nl-NL" dirty="0"/>
              <a:t>Eén maal per veertien dagen naar huis. Vertrek op zaterdag na de lunch. Soms kon er een maandag worden toegevoegd. </a:t>
            </a:r>
            <a:br>
              <a:rPr lang="nl-NL" dirty="0"/>
            </a:br>
            <a:br>
              <a:rPr lang="nl-NL" dirty="0"/>
            </a:br>
            <a:r>
              <a:rPr lang="nl-NL" dirty="0"/>
              <a:t>Wat zich op zaterdagochtend afspeelde voor vertrek met verlof was een naar gebeuren dat we daarom niet vermelden.</a:t>
            </a:r>
            <a:br>
              <a:rPr lang="nl-NL" dirty="0"/>
            </a:br>
            <a:br>
              <a:rPr lang="nl-NL" dirty="0"/>
            </a:br>
            <a:r>
              <a:rPr lang="nl-NL" dirty="0"/>
              <a:t>In de Soestdijk periode van 13 maanden liep ik mijn eerste vier daagse,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AlleFotro's&amp;Dia'sNaarPpointOpDVD\Diensttijd\PPGereed\BijstandBrSDijk.jpg"/>
          <p:cNvPicPr>
            <a:picLocks noChangeAspect="1" noChangeArrowheads="1"/>
          </p:cNvPicPr>
          <p:nvPr/>
        </p:nvPicPr>
        <p:blipFill>
          <a:blip r:embed="rId2" cstate="print"/>
          <a:srcRect/>
          <a:stretch>
            <a:fillRect/>
          </a:stretch>
        </p:blipFill>
        <p:spPr bwMode="auto">
          <a:xfrm>
            <a:off x="683568" y="404663"/>
            <a:ext cx="8136904" cy="5277651"/>
          </a:xfrm>
          <a:prstGeom prst="rect">
            <a:avLst/>
          </a:prstGeom>
          <a:noFill/>
        </p:spPr>
      </p:pic>
      <p:sp>
        <p:nvSpPr>
          <p:cNvPr id="3" name="Golf 2"/>
          <p:cNvSpPr/>
          <p:nvPr/>
        </p:nvSpPr>
        <p:spPr>
          <a:xfrm>
            <a:off x="1187624" y="5661248"/>
            <a:ext cx="7416824" cy="9144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In 1965 van  Amsterdam, voor  assistentie naar Soestdijk.  Men verwachte de aankondiging van de verloving Beatrix – Claus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AlleFotro's&amp;Dia'sNaarPpointOpDVD\Diensttijd\PPGereed\BerichtDivCdtTrouwen.jpg"/>
          <p:cNvPicPr>
            <a:picLocks noChangeAspect="1" noChangeArrowheads="1"/>
          </p:cNvPicPr>
          <p:nvPr/>
        </p:nvPicPr>
        <p:blipFill>
          <a:blip r:embed="rId2" cstate="print"/>
          <a:srcRect/>
          <a:stretch>
            <a:fillRect/>
          </a:stretch>
        </p:blipFill>
        <p:spPr bwMode="auto">
          <a:xfrm>
            <a:off x="1547664" y="332656"/>
            <a:ext cx="3924300" cy="5943600"/>
          </a:xfrm>
          <a:prstGeom prst="rect">
            <a:avLst/>
          </a:prstGeom>
          <a:noFill/>
        </p:spPr>
      </p:pic>
      <p:sp>
        <p:nvSpPr>
          <p:cNvPr id="3" name="Tekstvak 2"/>
          <p:cNvSpPr txBox="1"/>
          <p:nvPr/>
        </p:nvSpPr>
        <p:spPr>
          <a:xfrm>
            <a:off x="5868144" y="5013176"/>
            <a:ext cx="2736304" cy="1200329"/>
          </a:xfrm>
          <a:prstGeom prst="rect">
            <a:avLst/>
          </a:prstGeom>
          <a:noFill/>
        </p:spPr>
        <p:txBody>
          <a:bodyPr wrap="square" rtlCol="0">
            <a:spAutoFit/>
          </a:bodyPr>
          <a:lstStyle/>
          <a:p>
            <a:r>
              <a:rPr lang="nl-NL"/>
              <a:t>Na deze melding werd een onderzoek ingesteld naar de antecedenten van de a.s. echtgenote,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Nieuwe Gebruiker\Pictures\AlleFotro's&amp;Dia'sNaarPpointOpDVD\Diensttijd\PPGereed\OnsPatrVaart.jpg"/>
          <p:cNvPicPr>
            <a:picLocks noChangeAspect="1" noChangeArrowheads="1"/>
          </p:cNvPicPr>
          <p:nvPr/>
        </p:nvPicPr>
        <p:blipFill>
          <a:blip r:embed="rId2" cstate="print"/>
          <a:srcRect/>
          <a:stretch>
            <a:fillRect/>
          </a:stretch>
        </p:blipFill>
        <p:spPr bwMode="auto">
          <a:xfrm>
            <a:off x="827584" y="339567"/>
            <a:ext cx="7686997" cy="5105657"/>
          </a:xfrm>
          <a:prstGeom prst="rect">
            <a:avLst/>
          </a:prstGeom>
          <a:noFill/>
        </p:spPr>
      </p:pic>
      <p:sp>
        <p:nvSpPr>
          <p:cNvPr id="3" name="Rechthoek 2"/>
          <p:cNvSpPr/>
          <p:nvPr/>
        </p:nvSpPr>
        <p:spPr>
          <a:xfrm>
            <a:off x="1043608" y="5589240"/>
            <a:ext cx="741682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Het was een bijzondere ervaring met dit vaartuig de grensbewaking uit te voeren in de Amsterdamse haven.</a:t>
            </a:r>
            <a:endParaRPr lang="nl-NL"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Nieuwe Gebruiker\Pictures\AlleFotro's&amp;Dia'sNaarPpointOpDVD\Diensttijd\PPGereed\ToesprDivCdt.jpg"/>
          <p:cNvPicPr>
            <a:picLocks noChangeAspect="1" noChangeArrowheads="1"/>
          </p:cNvPicPr>
          <p:nvPr/>
        </p:nvPicPr>
        <p:blipFill>
          <a:blip r:embed="rId2" cstate="print"/>
          <a:srcRect/>
          <a:stretch>
            <a:fillRect/>
          </a:stretch>
        </p:blipFill>
        <p:spPr bwMode="auto">
          <a:xfrm>
            <a:off x="539552" y="692696"/>
            <a:ext cx="8160330" cy="5256584"/>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Nieuwe Gebruiker\Pictures\AlleFotro's&amp;Dia'sNaarPpointOpDVD\Diensttijd\PPGereed\OudeBC melden.jpg"/>
          <p:cNvPicPr>
            <a:picLocks noChangeAspect="1" noChangeArrowheads="1"/>
          </p:cNvPicPr>
          <p:nvPr/>
        </p:nvPicPr>
        <p:blipFill>
          <a:blip r:embed="rId2" cstate="print"/>
          <a:srcRect/>
          <a:stretch>
            <a:fillRect/>
          </a:stretch>
        </p:blipFill>
        <p:spPr bwMode="auto">
          <a:xfrm>
            <a:off x="555534" y="404664"/>
            <a:ext cx="8123881" cy="5184576"/>
          </a:xfrm>
          <a:prstGeom prst="rect">
            <a:avLst/>
          </a:prstGeom>
          <a:noFill/>
        </p:spPr>
      </p:pic>
      <p:sp>
        <p:nvSpPr>
          <p:cNvPr id="3" name="Afgeronde rechthoek 2"/>
          <p:cNvSpPr/>
          <p:nvPr/>
        </p:nvSpPr>
        <p:spPr>
          <a:xfrm>
            <a:off x="1403648" y="5943600"/>
            <a:ext cx="6480720" cy="6537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Luitenant de Jager heeft de aangetredenen gemeld. </a:t>
            </a:r>
            <a:endParaRPr lang="nl-NL"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Nieuwe Gebruiker\Pictures\AlleFotro's&amp;Dia'sNaarPpointOpDVD\Diensttijd\PPGereed\CoOverdrNwBCVooraan.jpg"/>
          <p:cNvPicPr>
            <a:picLocks noChangeAspect="1" noChangeArrowheads="1"/>
          </p:cNvPicPr>
          <p:nvPr/>
        </p:nvPicPr>
        <p:blipFill>
          <a:blip r:embed="rId2" cstate="print"/>
          <a:srcRect/>
          <a:stretch>
            <a:fillRect/>
          </a:stretch>
        </p:blipFill>
        <p:spPr bwMode="auto">
          <a:xfrm>
            <a:off x="899592" y="476672"/>
            <a:ext cx="7488832" cy="4949423"/>
          </a:xfrm>
          <a:prstGeom prst="rect">
            <a:avLst/>
          </a:prstGeom>
          <a:noFill/>
        </p:spPr>
      </p:pic>
      <p:sp>
        <p:nvSpPr>
          <p:cNvPr id="3" name="Stroomdiagram: Scheidingslijn 2"/>
          <p:cNvSpPr/>
          <p:nvPr/>
        </p:nvSpPr>
        <p:spPr>
          <a:xfrm>
            <a:off x="2195736" y="260648"/>
            <a:ext cx="4536504" cy="229744"/>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Commando overdracht.</a:t>
            </a:r>
            <a:endParaRPr lang="nl-NL" dirty="0"/>
          </a:p>
        </p:txBody>
      </p:sp>
      <p:sp>
        <p:nvSpPr>
          <p:cNvPr id="4" name="Afgeronde rechthoek 3"/>
          <p:cNvSpPr/>
          <p:nvPr/>
        </p:nvSpPr>
        <p:spPr>
          <a:xfrm>
            <a:off x="1331640" y="5805264"/>
            <a:ext cx="6912768" cy="698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Adj. den Hartog, Adj. Vogel, wmrI Groot, geheel rechts sgtI. de Lint</a:t>
            </a:r>
            <a:endParaRPr lang="nl-NL"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AlleFotro's&amp;Dia'sNaarPpointOpDVD\Diensttijd\PPGereed\Autorijschool.jpg"/>
          <p:cNvPicPr>
            <a:picLocks noChangeAspect="1" noChangeArrowheads="1"/>
          </p:cNvPicPr>
          <p:nvPr/>
        </p:nvPicPr>
        <p:blipFill>
          <a:blip r:embed="rId2" cstate="print"/>
          <a:srcRect/>
          <a:stretch>
            <a:fillRect/>
          </a:stretch>
        </p:blipFill>
        <p:spPr bwMode="auto">
          <a:xfrm>
            <a:off x="755576" y="620688"/>
            <a:ext cx="7920880" cy="4975652"/>
          </a:xfrm>
          <a:prstGeom prst="rect">
            <a:avLst/>
          </a:prstGeom>
          <a:noFill/>
        </p:spPr>
      </p:pic>
      <p:sp>
        <p:nvSpPr>
          <p:cNvPr id="3" name="Stroomdiagram: Scheidingslijn 2"/>
          <p:cNvSpPr/>
          <p:nvPr/>
        </p:nvSpPr>
        <p:spPr>
          <a:xfrm>
            <a:off x="899592" y="260648"/>
            <a:ext cx="7848872" cy="476672"/>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Onze klas R ging in zijn geheel naar de autorijschool</a:t>
            </a:r>
          </a:p>
        </p:txBody>
      </p:sp>
      <p:sp>
        <p:nvSpPr>
          <p:cNvPr id="4" name="Afgeronde rechthoek 3"/>
          <p:cNvSpPr/>
          <p:nvPr/>
        </p:nvSpPr>
        <p:spPr>
          <a:xfrm>
            <a:off x="395536" y="5733256"/>
            <a:ext cx="849694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Std: Li=Re. Eleveld, Vermazeren, Verdonk, vDiermen, Schoon, Becx, Segers, Boersma, Harderwijk, Koppers. Rij2: Nicolaes, Carsouw, Venrooi, vAst, Driessen, vdKerkhof, Otten, Bergsma, teVelde, Velting, vdWagt, Dijkman en vdMeulen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Nieuwe Gebruiker\Pictures\AlleFotro's&amp;Dia'sNaarPpointOpDVD\Diensttijd\PPGereed\RecNaCOverdr.jpg"/>
          <p:cNvPicPr>
            <a:picLocks noChangeAspect="1" noChangeArrowheads="1"/>
          </p:cNvPicPr>
          <p:nvPr/>
        </p:nvPicPr>
        <p:blipFill>
          <a:blip r:embed="rId2" cstate="print"/>
          <a:srcRect/>
          <a:stretch>
            <a:fillRect/>
          </a:stretch>
        </p:blipFill>
        <p:spPr bwMode="auto">
          <a:xfrm>
            <a:off x="630490" y="311860"/>
            <a:ext cx="8117974" cy="5231303"/>
          </a:xfrm>
          <a:prstGeom prst="rect">
            <a:avLst/>
          </a:prstGeom>
          <a:noFill/>
        </p:spPr>
      </p:pic>
      <p:sp>
        <p:nvSpPr>
          <p:cNvPr id="3" name="Afgeronde rechthoek 2"/>
          <p:cNvSpPr/>
          <p:nvPr/>
        </p:nvSpPr>
        <p:spPr>
          <a:xfrm>
            <a:off x="971600" y="5805264"/>
            <a:ext cx="7395120" cy="698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Twee dpl. Dekknechts Piet Kraakman, v.d. Voet en mijn persoon.</a:t>
            </a:r>
            <a:endParaRPr lang="nl-NL"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Nieuwe Gebruiker\Pictures\AlleFotro's&amp;Dia'sNaarPpointOpDVD\Diensttijd\PPGereed\Oberdienst.jpg"/>
          <p:cNvPicPr>
            <a:picLocks noChangeAspect="1" noChangeArrowheads="1"/>
          </p:cNvPicPr>
          <p:nvPr/>
        </p:nvPicPr>
        <p:blipFill>
          <a:blip r:embed="rId2" cstate="print"/>
          <a:srcRect/>
          <a:stretch>
            <a:fillRect/>
          </a:stretch>
        </p:blipFill>
        <p:spPr bwMode="auto">
          <a:xfrm>
            <a:off x="971600" y="591468"/>
            <a:ext cx="7200800" cy="4471294"/>
          </a:xfrm>
          <a:prstGeom prst="rect">
            <a:avLst/>
          </a:prstGeom>
          <a:noFill/>
        </p:spPr>
      </p:pic>
      <p:sp>
        <p:nvSpPr>
          <p:cNvPr id="3" name="Afgeronde rechthoek 2"/>
          <p:cNvSpPr/>
          <p:nvPr/>
        </p:nvSpPr>
        <p:spPr>
          <a:xfrm>
            <a:off x="683568" y="5445224"/>
            <a:ext cx="777686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Inzet bij </a:t>
            </a:r>
            <a:r>
              <a:rPr lang="en-US" dirty="0" err="1"/>
              <a:t>receptie’s</a:t>
            </a:r>
            <a:r>
              <a:rPr lang="en-US" dirty="0"/>
              <a:t>: Li-Re: Bram de Zeeuw, de kok Eissing, de cantinebaas </a:t>
            </a:r>
          </a:p>
          <a:p>
            <a:pPr algn="ctr"/>
            <a:r>
              <a:rPr lang="en-US" dirty="0"/>
              <a:t>Speets, een mess bediende, Klaas en ik.</a:t>
            </a:r>
            <a:endParaRPr lang="nl-NL"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Nieuwe Gebruiker\Pictures\AlleFotro's&amp;Dia'sNaarPpointOpDVD\Diensttijd\PPGereed\OnderhVrtgn.jpg"/>
          <p:cNvPicPr>
            <a:picLocks noChangeAspect="1" noChangeArrowheads="1"/>
          </p:cNvPicPr>
          <p:nvPr/>
        </p:nvPicPr>
        <p:blipFill>
          <a:blip r:embed="rId2" cstate="print"/>
          <a:srcRect/>
          <a:stretch>
            <a:fillRect/>
          </a:stretch>
        </p:blipFill>
        <p:spPr bwMode="auto">
          <a:xfrm>
            <a:off x="1403648" y="764704"/>
            <a:ext cx="6457950" cy="4391025"/>
          </a:xfrm>
          <a:prstGeom prst="rect">
            <a:avLst/>
          </a:prstGeom>
          <a:noFill/>
        </p:spPr>
      </p:pic>
      <p:sp>
        <p:nvSpPr>
          <p:cNvPr id="3" name="Afgeronde rechthoek 2"/>
          <p:cNvSpPr/>
          <p:nvPr/>
        </p:nvSpPr>
        <p:spPr>
          <a:xfrm>
            <a:off x="2123728" y="5517232"/>
            <a:ext cx="525658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Als jongste bediende kregen we nog al eens onderhoud voertuigen opgedragen.</a:t>
            </a:r>
            <a:endParaRPr lang="nl-NL"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Nieuwe Gebruiker\Pictures\AlleFotro's&amp;Dia'sNaarPpointOpDVD\Diensttijd\PPGereed\SakePThMijnPers.jpg"/>
          <p:cNvPicPr>
            <a:picLocks noChangeAspect="1" noChangeArrowheads="1"/>
          </p:cNvPicPr>
          <p:nvPr/>
        </p:nvPicPr>
        <p:blipFill>
          <a:blip r:embed="rId2" cstate="print"/>
          <a:srcRect/>
          <a:stretch>
            <a:fillRect/>
          </a:stretch>
        </p:blipFill>
        <p:spPr bwMode="auto">
          <a:xfrm>
            <a:off x="755576" y="260648"/>
            <a:ext cx="5944369" cy="6269246"/>
          </a:xfrm>
          <a:prstGeom prst="rect">
            <a:avLst/>
          </a:prstGeom>
          <a:noFill/>
        </p:spPr>
      </p:pic>
      <p:sp>
        <p:nvSpPr>
          <p:cNvPr id="3" name="Rechthoek 2"/>
          <p:cNvSpPr/>
          <p:nvPr/>
        </p:nvSpPr>
        <p:spPr>
          <a:xfrm>
            <a:off x="6948264" y="3717032"/>
            <a:ext cx="1872208" cy="2664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Sake en ik met </a:t>
            </a:r>
            <a:br>
              <a:rPr lang="en-US" dirty="0"/>
            </a:br>
            <a:r>
              <a:rPr lang="en-US" dirty="0"/>
              <a:t>P. Th Koster.</a:t>
            </a:r>
            <a:br>
              <a:rPr lang="en-US" dirty="0"/>
            </a:br>
            <a:r>
              <a:rPr lang="en-US" dirty="0"/>
              <a:t>Roepnaam P.Th</a:t>
            </a:r>
          </a:p>
          <a:p>
            <a:pPr algn="ctr"/>
            <a:r>
              <a:rPr lang="en-US" dirty="0"/>
              <a:t>Hij verzocht en kreeg een plaatsing</a:t>
            </a:r>
          </a:p>
          <a:p>
            <a:pPr algn="ctr"/>
            <a:r>
              <a:rPr lang="en-US" dirty="0"/>
              <a:t>Suriname.</a:t>
            </a:r>
            <a:endParaRPr lang="nl-NL"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Nieuwe Gebruiker\Pictures\AlleFotro's&amp;Dia'sNaarPpointOpDVD\Diensttijd\PPGereed\BewGerfKamer.jpg"/>
          <p:cNvPicPr>
            <a:picLocks noChangeAspect="1" noChangeArrowheads="1"/>
          </p:cNvPicPr>
          <p:nvPr/>
        </p:nvPicPr>
        <p:blipFill>
          <a:blip r:embed="rId2" cstate="print"/>
          <a:srcRect/>
          <a:stretch>
            <a:fillRect/>
          </a:stretch>
        </p:blipFill>
        <p:spPr bwMode="auto">
          <a:xfrm>
            <a:off x="395537" y="390566"/>
            <a:ext cx="6264696" cy="5934035"/>
          </a:xfrm>
          <a:prstGeom prst="rect">
            <a:avLst/>
          </a:prstGeom>
          <a:noFill/>
        </p:spPr>
      </p:pic>
      <p:sp>
        <p:nvSpPr>
          <p:cNvPr id="3" name="Afgeronde rechthoek 2"/>
          <p:cNvSpPr/>
          <p:nvPr/>
        </p:nvSpPr>
        <p:spPr>
          <a:xfrm>
            <a:off x="6948264" y="3429000"/>
            <a:ext cx="1944216" cy="26642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Wij, Klaas, Sake en ik waren  op een kamer gelegerd die de naam kreeg de Gereformeerde kamer</a:t>
            </a:r>
            <a:endParaRPr lang="nl-NL"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Nieuwe Gebruiker\Pictures\AlleFotro's&amp;Dia'sNaarPpointOpDVD\Diensttijd\PPGereed\InspOpkomst.jpg"/>
          <p:cNvPicPr>
            <a:picLocks noChangeAspect="1" noChangeArrowheads="1"/>
          </p:cNvPicPr>
          <p:nvPr/>
        </p:nvPicPr>
        <p:blipFill>
          <a:blip r:embed="rId2" cstate="print"/>
          <a:srcRect/>
          <a:stretch>
            <a:fillRect/>
          </a:stretch>
        </p:blipFill>
        <p:spPr bwMode="auto">
          <a:xfrm>
            <a:off x="899592" y="332656"/>
            <a:ext cx="6191250" cy="6191251"/>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Nieuwe Gebruiker\Pictures\AlleFotro's&amp;Dia'sNaarPpointOpDVD\Diensttijd\PPGereed\Katwijk1.jpg"/>
          <p:cNvPicPr>
            <a:picLocks noChangeAspect="1" noChangeArrowheads="1"/>
          </p:cNvPicPr>
          <p:nvPr/>
        </p:nvPicPr>
        <p:blipFill>
          <a:blip r:embed="rId2" cstate="print"/>
          <a:srcRect/>
          <a:stretch>
            <a:fillRect/>
          </a:stretch>
        </p:blipFill>
        <p:spPr bwMode="auto">
          <a:xfrm>
            <a:off x="899592" y="404664"/>
            <a:ext cx="7992888" cy="4975856"/>
          </a:xfrm>
          <a:prstGeom prst="rect">
            <a:avLst/>
          </a:prstGeom>
          <a:noFill/>
        </p:spPr>
      </p:pic>
      <p:sp>
        <p:nvSpPr>
          <p:cNvPr id="3" name="Afgeronde rechthoek 2"/>
          <p:cNvSpPr/>
          <p:nvPr/>
        </p:nvSpPr>
        <p:spPr>
          <a:xfrm>
            <a:off x="1043608" y="5373216"/>
            <a:ext cx="7632848" cy="11304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Bij de vaartuigendienst waren dienstplichtige dekknechts ingedeeld. Een van hen , een bijzondere jongen, Piet afkomstig van Katwijk. Wij bezochten zijn verloving. Het was gezellig. Laatste trein terug.</a:t>
            </a:r>
            <a:endParaRPr lang="nl-NL"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Nieuwe Gebruiker\Pictures\AlleFotro's&amp;Dia'sNaarPpointOpDVD\Diensttijd\PPGereed\Katwijk2.jpg"/>
          <p:cNvPicPr>
            <a:picLocks noChangeAspect="1" noChangeArrowheads="1"/>
          </p:cNvPicPr>
          <p:nvPr/>
        </p:nvPicPr>
        <p:blipFill>
          <a:blip r:embed="rId2" cstate="print"/>
          <a:srcRect/>
          <a:stretch>
            <a:fillRect/>
          </a:stretch>
        </p:blipFill>
        <p:spPr bwMode="auto">
          <a:xfrm>
            <a:off x="1187624" y="476672"/>
            <a:ext cx="4243171" cy="5949280"/>
          </a:xfrm>
          <a:prstGeom prst="rect">
            <a:avLst/>
          </a:prstGeom>
          <a:noFill/>
        </p:spPr>
      </p:pic>
      <p:sp>
        <p:nvSpPr>
          <p:cNvPr id="3" name="Afgeronde rechthoek 2"/>
          <p:cNvSpPr/>
          <p:nvPr/>
        </p:nvSpPr>
        <p:spPr>
          <a:xfrm>
            <a:off x="6156176" y="3789040"/>
            <a:ext cx="2520280" cy="23762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Een zuigfles gevuld met sigaretten was zijn cadeau.</a:t>
            </a:r>
            <a:br>
              <a:rPr lang="en-US" dirty="0"/>
            </a:br>
            <a:r>
              <a:rPr lang="en-US" dirty="0"/>
              <a:t>Daar moest ons ketelbinkje heel wat  verpakking voor  </a:t>
            </a:r>
            <a:r>
              <a:rPr lang="en-US" dirty="0" err="1"/>
              <a:t>doorworstelen</a:t>
            </a:r>
            <a:r>
              <a:rPr lang="en-US" dirty="0"/>
              <a:t>.</a:t>
            </a:r>
            <a:endParaRPr lang="nl-NL"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Nieuwe Gebruiker\Pictures\AlleFotro's&amp;Dia'sNaarPpointOpDVD\Diensttijd\PPGereed\BezPMTAdam.jpg"/>
          <p:cNvPicPr>
            <a:picLocks noChangeAspect="1" noChangeArrowheads="1"/>
          </p:cNvPicPr>
          <p:nvPr/>
        </p:nvPicPr>
        <p:blipFill>
          <a:blip r:embed="rId2" cstate="print"/>
          <a:srcRect/>
          <a:stretch>
            <a:fillRect/>
          </a:stretch>
        </p:blipFill>
        <p:spPr bwMode="auto">
          <a:xfrm>
            <a:off x="395536" y="404664"/>
            <a:ext cx="6029325" cy="5934075"/>
          </a:xfrm>
          <a:prstGeom prst="rect">
            <a:avLst/>
          </a:prstGeom>
          <a:noFill/>
        </p:spPr>
      </p:pic>
      <p:sp>
        <p:nvSpPr>
          <p:cNvPr id="3" name="Ovaal 2"/>
          <p:cNvSpPr/>
          <p:nvPr/>
        </p:nvSpPr>
        <p:spPr>
          <a:xfrm>
            <a:off x="6444208" y="476672"/>
            <a:ext cx="2699792" cy="38884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Kerstfeest in het PMT in de Nes in Amsterdam. 1e links De Ruiter schuintegenover zijn verloofde, naast mij een sgt. van de Marine met zijn vrouw daar tegenover</a:t>
            </a:r>
            <a:endParaRPr lang="nl-NL" dirty="0"/>
          </a:p>
        </p:txBody>
      </p:sp>
      <p:sp>
        <p:nvSpPr>
          <p:cNvPr id="4" name="Staande oorkonde 3"/>
          <p:cNvSpPr/>
          <p:nvPr/>
        </p:nvSpPr>
        <p:spPr>
          <a:xfrm>
            <a:off x="6804248" y="4869160"/>
            <a:ext cx="1944216" cy="114300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Vader van het tehuis dhr. Keller</a:t>
            </a:r>
            <a:endParaRPr lang="nl-NL"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Nieuwe Gebruiker\Pictures\AlleFotro's&amp;Dia'sNaarPpointOpDVD\Diensttijd\PPGereed\ZelfPortAsdHavPer.jpg"/>
          <p:cNvPicPr>
            <a:picLocks noChangeAspect="1" noChangeArrowheads="1"/>
          </p:cNvPicPr>
          <p:nvPr/>
        </p:nvPicPr>
        <p:blipFill>
          <a:blip r:embed="rId2" cstate="print"/>
          <a:srcRect/>
          <a:stretch>
            <a:fillRect/>
          </a:stretch>
        </p:blipFill>
        <p:spPr bwMode="auto">
          <a:xfrm>
            <a:off x="971600" y="332656"/>
            <a:ext cx="4248150" cy="6201494"/>
          </a:xfrm>
          <a:prstGeom prst="rect">
            <a:avLst/>
          </a:prstGeom>
          <a:noFill/>
        </p:spPr>
      </p:pic>
      <p:sp>
        <p:nvSpPr>
          <p:cNvPr id="3" name="Afgeronde rechthoek 2"/>
          <p:cNvSpPr/>
          <p:nvPr/>
        </p:nvSpPr>
        <p:spPr>
          <a:xfrm>
            <a:off x="5580112" y="548680"/>
            <a:ext cx="2952328" cy="48245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br>
              <a:rPr lang="en-US" dirty="0"/>
            </a:br>
            <a:r>
              <a:rPr lang="en-US" dirty="0"/>
              <a:t>Na met succes aan een examen deelgenomen te hebben volgde op  10 november 1957 de bevordering tot marechassee der 1e klasse.</a:t>
            </a:r>
          </a:p>
          <a:p>
            <a:pPr algn="ctr"/>
            <a:r>
              <a:rPr lang="en-US" dirty="0"/>
              <a:t>Op 11-1-1958 volgde de beëdiging tot zelfstandigopsporings- ambtenaar bij het Kantongerecht te </a:t>
            </a:r>
          </a:p>
          <a:p>
            <a:pPr algn="ctr"/>
            <a:r>
              <a:rPr lang="en-US" dirty="0"/>
              <a:t>Amsterdam.</a:t>
            </a:r>
            <a:br>
              <a:rPr lang="en-US" dirty="0"/>
            </a:br>
            <a:r>
              <a:rPr lang="en-US" dirty="0"/>
              <a:t>Dat was voldoende om bij een officiële fotograaf deze foto te laten maken.</a:t>
            </a:r>
            <a:br>
              <a:rPr lang="en-US" dirty="0"/>
            </a:br>
            <a:br>
              <a:rPr lang="en-US" dirty="0"/>
            </a:br>
            <a:br>
              <a:rPr lang="en-US" dirty="0"/>
            </a:br>
            <a:endParaRPr lang="nl-NL"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ieuwe Gebruiker\Pictures\AlleFotro's&amp;Dia'sNaarPpointOpDVD\Diensttijd\PPGereed\OnderhAutorijsch.jpg"/>
          <p:cNvPicPr>
            <a:picLocks noChangeAspect="1" noChangeArrowheads="1"/>
          </p:cNvPicPr>
          <p:nvPr/>
        </p:nvPicPr>
        <p:blipFill>
          <a:blip r:embed="rId2" cstate="print"/>
          <a:srcRect/>
          <a:stretch>
            <a:fillRect/>
          </a:stretch>
        </p:blipFill>
        <p:spPr bwMode="auto">
          <a:xfrm>
            <a:off x="755576" y="548680"/>
            <a:ext cx="7769299" cy="4915029"/>
          </a:xfrm>
          <a:prstGeom prst="rect">
            <a:avLst/>
          </a:prstGeom>
          <a:noFill/>
        </p:spPr>
      </p:pic>
      <p:sp>
        <p:nvSpPr>
          <p:cNvPr id="3" name="Afgeronde rechthoek 2"/>
          <p:cNvSpPr/>
          <p:nvPr/>
        </p:nvSpPr>
        <p:spPr>
          <a:xfrm>
            <a:off x="1619672" y="5805264"/>
            <a:ext cx="6480720"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Een lesdag onderhoud op de autorijschool</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ieuwe Gebruiker\Pictures\AlleFotro's&amp;Dia'sNaarPpointOpDVD\Diensttijd\AsdHavenReunie.JPG"/>
          <p:cNvPicPr>
            <a:picLocks noChangeAspect="1" noChangeArrowheads="1"/>
          </p:cNvPicPr>
          <p:nvPr/>
        </p:nvPicPr>
        <p:blipFill>
          <a:blip r:embed="rId2" cstate="print"/>
          <a:srcRect/>
          <a:stretch>
            <a:fillRect/>
          </a:stretch>
        </p:blipFill>
        <p:spPr bwMode="auto">
          <a:xfrm>
            <a:off x="683568" y="620688"/>
            <a:ext cx="7920880" cy="5133904"/>
          </a:xfrm>
          <a:prstGeom prst="rect">
            <a:avLst/>
          </a:prstGeom>
          <a:noFill/>
        </p:spPr>
      </p:pic>
      <p:sp>
        <p:nvSpPr>
          <p:cNvPr id="3" name="Afgeronde rechthoek 2"/>
          <p:cNvSpPr/>
          <p:nvPr/>
        </p:nvSpPr>
        <p:spPr>
          <a:xfrm>
            <a:off x="971600" y="5733256"/>
            <a:ext cx="741682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Eén van de vele reünies. Dit was op  Amsterdam-haven. </a:t>
            </a:r>
            <a:br>
              <a:rPr lang="nl-NL" dirty="0"/>
            </a:br>
            <a:r>
              <a:rPr lang="nl-NL" dirty="0"/>
              <a:t>Willy met Sake Boersma en zijn vrouw Hannie Boersma.</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Nieuwe Gebruiker\Pictures\AlleFotro's&amp;Dia'sNaarPpointOpDVD\Diensttijd\PPGereed\BergMilEerDeZeeuw1.jpg"/>
          <p:cNvPicPr>
            <a:picLocks noChangeAspect="1" noChangeArrowheads="1"/>
          </p:cNvPicPr>
          <p:nvPr/>
        </p:nvPicPr>
        <p:blipFill>
          <a:blip r:embed="rId2" cstate="print"/>
          <a:srcRect/>
          <a:stretch>
            <a:fillRect/>
          </a:stretch>
        </p:blipFill>
        <p:spPr bwMode="auto">
          <a:xfrm>
            <a:off x="467544" y="260648"/>
            <a:ext cx="6762750" cy="6257926"/>
          </a:xfrm>
          <a:prstGeom prst="rect">
            <a:avLst/>
          </a:prstGeom>
          <a:noFill/>
        </p:spPr>
      </p:pic>
      <p:sp>
        <p:nvSpPr>
          <p:cNvPr id="3" name="Afgeronde rechthoek 2"/>
          <p:cNvSpPr/>
          <p:nvPr/>
        </p:nvSpPr>
        <p:spPr>
          <a:xfrm>
            <a:off x="7365504" y="1484784"/>
            <a:ext cx="1778496" cy="32403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Op 3/8/1963 overleed de brigade cdt</a:t>
            </a:r>
          </a:p>
          <a:p>
            <a:pPr algn="ctr"/>
            <a:r>
              <a:rPr lang="nl-NL" dirty="0"/>
              <a:t>Amsterdam-</a:t>
            </a:r>
          </a:p>
          <a:p>
            <a:pPr algn="ctr"/>
            <a:r>
              <a:rPr lang="nl-NL" dirty="0"/>
              <a:t> haven, de 1</a:t>
            </a:r>
            <a:r>
              <a:rPr lang="nl-NL" baseline="30000" dirty="0"/>
              <a:t>e</a:t>
            </a:r>
            <a:r>
              <a:rPr lang="nl-NL" dirty="0"/>
              <a:t> Luitenant A de Zeeuw.</a:t>
            </a:r>
            <a:br>
              <a:rPr lang="nl-NL" dirty="0"/>
            </a:br>
            <a:br>
              <a:rPr lang="nl-NL" dirty="0"/>
            </a:br>
            <a:r>
              <a:rPr lang="nl-NL" dirty="0"/>
              <a:t>Hij werd met militaire eer begraven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Nieuwe Gebruiker\Pictures\AlleFotro's&amp;Dia'sNaarPpointOpDVD\Diensttijd\PPGereed\BergDeZeeuw2.jpg"/>
          <p:cNvPicPr>
            <a:picLocks noChangeAspect="1" noChangeArrowheads="1"/>
          </p:cNvPicPr>
          <p:nvPr/>
        </p:nvPicPr>
        <p:blipFill>
          <a:blip r:embed="rId2" cstate="print"/>
          <a:srcRect/>
          <a:stretch>
            <a:fillRect/>
          </a:stretch>
        </p:blipFill>
        <p:spPr bwMode="auto">
          <a:xfrm>
            <a:off x="1331640" y="476672"/>
            <a:ext cx="6768752" cy="5712418"/>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Nieuwe Gebruiker\Pictures\AlleFotro's&amp;Dia'sNaarPpointOpDVD\Diensttijd\PPGereed\BergDeZeeuw3.jpg"/>
          <p:cNvPicPr>
            <a:picLocks noChangeAspect="1" noChangeArrowheads="1"/>
          </p:cNvPicPr>
          <p:nvPr/>
        </p:nvPicPr>
        <p:blipFill>
          <a:blip r:embed="rId2" cstate="print"/>
          <a:srcRect/>
          <a:stretch>
            <a:fillRect/>
          </a:stretch>
        </p:blipFill>
        <p:spPr bwMode="auto">
          <a:xfrm>
            <a:off x="873083" y="139700"/>
            <a:ext cx="7803373" cy="5809580"/>
          </a:xfrm>
          <a:prstGeom prst="rect">
            <a:avLst/>
          </a:prstGeom>
          <a:noFill/>
        </p:spPr>
      </p:pic>
      <p:sp>
        <p:nvSpPr>
          <p:cNvPr id="3" name="Tekstvak 2"/>
          <p:cNvSpPr txBox="1"/>
          <p:nvPr/>
        </p:nvSpPr>
        <p:spPr>
          <a:xfrm>
            <a:off x="4788024" y="5517232"/>
            <a:ext cx="3600400" cy="369332"/>
          </a:xfrm>
          <a:prstGeom prst="rect">
            <a:avLst/>
          </a:prstGeom>
          <a:noFill/>
        </p:spPr>
        <p:txBody>
          <a:bodyPr wrap="square" rtlCol="0">
            <a:spAutoFit/>
          </a:bodyPr>
          <a:lstStyle/>
          <a:p>
            <a:r>
              <a:rPr lang="en-US" dirty="0"/>
              <a:t>Ik maakte deeluit van dit peloton</a:t>
            </a:r>
            <a:endParaRPr lang="nl-NL"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259632" y="1916832"/>
            <a:ext cx="7056784" cy="3693319"/>
          </a:xfrm>
          <a:prstGeom prst="rect">
            <a:avLst/>
          </a:prstGeom>
          <a:noFill/>
        </p:spPr>
        <p:txBody>
          <a:bodyPr wrap="square" rtlCol="0">
            <a:spAutoFit/>
          </a:bodyPr>
          <a:lstStyle/>
          <a:p>
            <a:r>
              <a:rPr lang="nl-NL" dirty="0"/>
              <a:t>                   Brigade Amsterdam en Amsterdam – bijstand.</a:t>
            </a:r>
            <a:br>
              <a:rPr lang="nl-NL" dirty="0"/>
            </a:br>
            <a:endParaRPr lang="nl-NL" dirty="0"/>
          </a:p>
          <a:p>
            <a:r>
              <a:rPr lang="nl-NL" dirty="0"/>
              <a:t>Na de wachtmeestercursus  per  8-5-1961 geplaatst bij de afdeling patrouille.  Van  17-11-1962 tot 1-8-1968 bij de afdeling Justitie.</a:t>
            </a:r>
            <a:br>
              <a:rPr lang="nl-NL" dirty="0"/>
            </a:br>
            <a:endParaRPr lang="nl-NL" dirty="0"/>
          </a:p>
          <a:p>
            <a:r>
              <a:rPr lang="nl-NL" dirty="0"/>
              <a:t>In 1968 naar de brigade Amsterdam-bijstand tot mijn plaatsing bij de brigade Schöppingen in de BRD per 17-11-1970. </a:t>
            </a:r>
            <a:br>
              <a:rPr lang="nl-NL" dirty="0"/>
            </a:br>
            <a:r>
              <a:rPr lang="nl-NL" dirty="0"/>
              <a:t>Hierna in 1974 terug naar de brigade Amsterdam en kort daarna voor  de opleiding tot opperwachtmeester naar Apeldoorn. Een jaar later weer terug naar de brigade Amsterdam. In de zomer  van 1975 geplaatst bij de afdeling- patrouille, als wnd. afdelingscommandant en per     als commandant van deze afdeling gevestigd in het gebouw van De Nederlandschebank.</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AlleFotro's&amp;Dia'sNaarPpointOpDVD\Diensttijd\PPGereed\Bronzeplak16051967.JPG"/>
          <p:cNvPicPr>
            <a:picLocks noChangeAspect="1" noChangeArrowheads="1"/>
          </p:cNvPicPr>
          <p:nvPr/>
        </p:nvPicPr>
        <p:blipFill>
          <a:blip r:embed="rId2" cstate="print"/>
          <a:srcRect/>
          <a:stretch>
            <a:fillRect/>
          </a:stretch>
        </p:blipFill>
        <p:spPr bwMode="auto">
          <a:xfrm>
            <a:off x="827584" y="404664"/>
            <a:ext cx="4419600" cy="6067425"/>
          </a:xfrm>
          <a:prstGeom prst="rect">
            <a:avLst/>
          </a:prstGeom>
          <a:noFill/>
        </p:spPr>
      </p:pic>
      <p:sp>
        <p:nvSpPr>
          <p:cNvPr id="3" name="Rechthoek 2"/>
          <p:cNvSpPr/>
          <p:nvPr/>
        </p:nvSpPr>
        <p:spPr>
          <a:xfrm>
            <a:off x="5580112" y="1484784"/>
            <a:ext cx="3024336" cy="4896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Tijdens mijn diensttijd op de brigade Amsterdam werd mij op 16-5-1967 de bronzen medaille voor  12 jr. trouwe dienst uitgereikt . Op de foto felicitaties van de vrzt. van de Nationaal Christen  Onderofficiers Vereniging, de heer A. Augustijn.</a:t>
            </a:r>
            <a:br>
              <a:rPr lang="nl-NL" dirty="0"/>
            </a:br>
            <a:br>
              <a:rPr lang="nl-NL" dirty="0"/>
            </a:br>
            <a:r>
              <a:rPr lang="nl-NL" dirty="0"/>
              <a:t>In  1963 was ik secretaris van de Afd. Amsterdam  van de NCOV.  Van 1965 tot 1970, i.v.m. ons vertrek naar Duitsland,  maakte ik deel uit  van het hoofdbestuur.</a:t>
            </a:r>
            <a:br>
              <a:rPr lang="nl-NL" dirty="0"/>
            </a:br>
            <a:r>
              <a:rPr lang="nl-NL" dirty="0"/>
              <a:t>Zie de dia’s over  die periode.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AlleFotro's&amp;Dia'sNaarPpointOpDVD\Diensttijd\PPGereed\Samen12rTrdienst.jpg"/>
          <p:cNvPicPr>
            <a:picLocks noChangeAspect="1" noChangeArrowheads="1"/>
          </p:cNvPicPr>
          <p:nvPr/>
        </p:nvPicPr>
        <p:blipFill>
          <a:blip r:embed="rId2" cstate="print"/>
          <a:srcRect/>
          <a:stretch>
            <a:fillRect/>
          </a:stretch>
        </p:blipFill>
        <p:spPr bwMode="auto">
          <a:xfrm>
            <a:off x="755576" y="333777"/>
            <a:ext cx="7632848" cy="5581730"/>
          </a:xfrm>
          <a:prstGeom prst="rect">
            <a:avLst/>
          </a:prstGeom>
          <a:noFill/>
        </p:spPr>
      </p:pic>
      <p:sp>
        <p:nvSpPr>
          <p:cNvPr id="3" name="Afgeronde rechthoek 2"/>
          <p:cNvSpPr/>
          <p:nvPr/>
        </p:nvSpPr>
        <p:spPr>
          <a:xfrm>
            <a:off x="1331640" y="6021288"/>
            <a:ext cx="6480720"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Klaas  en ik ontvingen de med. voor 12 jr. trouwe dienst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ieuwe Gebruiker\Pictures\AlleFotro's&amp;Dia'sNaarPpointOpDVD\Diensttijd\PPGereed\CoOverdrachtMoestBosman.jpg"/>
          <p:cNvPicPr>
            <a:picLocks noChangeAspect="1" noChangeArrowheads="1"/>
          </p:cNvPicPr>
          <p:nvPr/>
        </p:nvPicPr>
        <p:blipFill>
          <a:blip r:embed="rId2" cstate="print"/>
          <a:srcRect/>
          <a:stretch>
            <a:fillRect/>
          </a:stretch>
        </p:blipFill>
        <p:spPr bwMode="auto">
          <a:xfrm>
            <a:off x="899592" y="548680"/>
            <a:ext cx="7488832" cy="4824536"/>
          </a:xfrm>
          <a:prstGeom prst="rect">
            <a:avLst/>
          </a:prstGeom>
          <a:noFill/>
        </p:spPr>
      </p:pic>
      <p:sp>
        <p:nvSpPr>
          <p:cNvPr id="3" name="Afgeronde rechthoek 2"/>
          <p:cNvSpPr/>
          <p:nvPr/>
        </p:nvSpPr>
        <p:spPr>
          <a:xfrm>
            <a:off x="1475656" y="5805264"/>
            <a:ext cx="6552728" cy="6263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Co Overdracht 8-1-1964 Van kap. Moeshart  aan Bosma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euwe Gebruiker\Pictures\AlleFotro's&amp;Dia'sNaarPpointOpDVD\Diensttijd\PPGereed\BrigAsdVliegreisAsd.jpg"/>
          <p:cNvPicPr>
            <a:picLocks noChangeAspect="1" noChangeArrowheads="1"/>
          </p:cNvPicPr>
          <p:nvPr/>
        </p:nvPicPr>
        <p:blipFill>
          <a:blip r:embed="rId2" cstate="print"/>
          <a:srcRect/>
          <a:stretch>
            <a:fillRect/>
          </a:stretch>
        </p:blipFill>
        <p:spPr bwMode="auto">
          <a:xfrm>
            <a:off x="539552" y="404664"/>
            <a:ext cx="8256362" cy="5256584"/>
          </a:xfrm>
          <a:prstGeom prst="rect">
            <a:avLst/>
          </a:prstGeom>
          <a:noFill/>
        </p:spPr>
      </p:pic>
      <p:sp>
        <p:nvSpPr>
          <p:cNvPr id="3" name="Rechthoek 2"/>
          <p:cNvSpPr/>
          <p:nvPr/>
        </p:nvSpPr>
        <p:spPr>
          <a:xfrm>
            <a:off x="1691680" y="5943600"/>
            <a:ext cx="5976664" cy="36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Informatie over deze  foto op de volgende dia</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187624" y="1772816"/>
            <a:ext cx="6840760" cy="3416320"/>
          </a:xfrm>
          <a:prstGeom prst="rect">
            <a:avLst/>
          </a:prstGeom>
          <a:noFill/>
        </p:spPr>
        <p:txBody>
          <a:bodyPr wrap="square" rtlCol="0">
            <a:spAutoFit/>
          </a:bodyPr>
          <a:lstStyle/>
          <a:p>
            <a:r>
              <a:rPr lang="nl-NL" dirty="0"/>
              <a:t>De minister van Defensie werd door motorrijders van de marechaussee geëscorteerd, Eén  van de marechaussee kwam ten val.. Minister Den Toom kwam zich naderhand in persoon op de hoogte stellen over de  toestand van de  gevallen motorrijder. Het letsel viel mee,</a:t>
            </a:r>
            <a:br>
              <a:rPr lang="nl-NL" dirty="0"/>
            </a:br>
            <a:r>
              <a:rPr lang="nl-NL" dirty="0"/>
              <a:t>De minister onderhield zich met het personeel met als resultaat dat de minister een vliegreis boven Neder land aanbood,, Dat gebeurde in twee gedeelten.</a:t>
            </a:r>
            <a:br>
              <a:rPr lang="nl-NL" dirty="0"/>
            </a:br>
            <a:r>
              <a:rPr lang="nl-NL" dirty="0"/>
              <a:t>Enkele namen  van mensen op deze foto. R-L: ( de kleine man )                          Han Lammers, Rudi ten Kleij, v.d. Dussen, Strijland,  schuin achter hem Hoksbergen,  geheel links Timmerman. Geteld van links ben ik de 8</a:t>
            </a:r>
            <a:r>
              <a:rPr lang="nl-NL" baseline="30000" dirty="0"/>
              <a:t>e</a:t>
            </a:r>
            <a:r>
              <a:rPr lang="nl-NL" dirty="0"/>
              <a:t> pet, de 10</a:t>
            </a:r>
            <a:r>
              <a:rPr lang="nl-NL" baseline="30000" dirty="0"/>
              <a:t>e</a:t>
            </a:r>
            <a:r>
              <a:rPr lang="nl-NL" dirty="0"/>
              <a:t> pet is Wubs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uwe Gebruiker\Pictures\AlleFotro's&amp;Dia'sNaarPpointOpDVD\Diensttijd\PPGereed\1eOplDramaVODood.jpg"/>
          <p:cNvPicPr>
            <a:picLocks noChangeAspect="1" noChangeArrowheads="1"/>
          </p:cNvPicPr>
          <p:nvPr/>
        </p:nvPicPr>
        <p:blipFill>
          <a:blip r:embed="rId2" cstate="print"/>
          <a:srcRect/>
          <a:stretch>
            <a:fillRect/>
          </a:stretch>
        </p:blipFill>
        <p:spPr bwMode="auto">
          <a:xfrm>
            <a:off x="776983" y="620688"/>
            <a:ext cx="7827465" cy="4643992"/>
          </a:xfrm>
          <a:prstGeom prst="rect">
            <a:avLst/>
          </a:prstGeom>
          <a:noFill/>
        </p:spPr>
      </p:pic>
      <p:sp>
        <p:nvSpPr>
          <p:cNvPr id="3" name="Afgeronde rechthoek 2"/>
          <p:cNvSpPr/>
          <p:nvPr/>
        </p:nvSpPr>
        <p:spPr>
          <a:xfrm>
            <a:off x="755576" y="5661248"/>
            <a:ext cx="792088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Koninginnemiddag, Wij waren vrij. Zij reden naar Den Haag. Metz bezocht zijn moeder en Kamsma zijn verloofde . Op de terugweg bij een verkeersongeval om het leven gekomen.</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ieuwe Gebruiker\Pictures\AlleFotro's&amp;Dia'sNaarPpointOpDVD\Diensttijd\PPGereed\Parade1.jpg"/>
          <p:cNvPicPr>
            <a:picLocks noChangeAspect="1" noChangeArrowheads="1"/>
          </p:cNvPicPr>
          <p:nvPr/>
        </p:nvPicPr>
        <p:blipFill>
          <a:blip r:embed="rId2" cstate="print"/>
          <a:srcRect/>
          <a:stretch>
            <a:fillRect/>
          </a:stretch>
        </p:blipFill>
        <p:spPr bwMode="auto">
          <a:xfrm>
            <a:off x="611560" y="187988"/>
            <a:ext cx="8064896" cy="5366724"/>
          </a:xfrm>
          <a:prstGeom prst="rect">
            <a:avLst/>
          </a:prstGeom>
          <a:noFill/>
        </p:spPr>
      </p:pic>
      <p:sp>
        <p:nvSpPr>
          <p:cNvPr id="3" name="Afgeronde rechthoek 2"/>
          <p:cNvSpPr/>
          <p:nvPr/>
        </p:nvSpPr>
        <p:spPr>
          <a:xfrm>
            <a:off x="1043608" y="5733256"/>
            <a:ext cx="712879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Koninginnedag 1964, De laatste parade die  op deze dag in                  A msterdam op  het Museumplein  werd gehouden.</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ieuwe Gebruiker\Pictures\AlleFotro's&amp;Dia'sNaarPpointOpDVD\Diensttijd\PPGereed\Parade2.JPG"/>
          <p:cNvPicPr>
            <a:picLocks noChangeAspect="1" noChangeArrowheads="1"/>
          </p:cNvPicPr>
          <p:nvPr/>
        </p:nvPicPr>
        <p:blipFill>
          <a:blip r:embed="rId2" cstate="print"/>
          <a:srcRect/>
          <a:stretch>
            <a:fillRect/>
          </a:stretch>
        </p:blipFill>
        <p:spPr bwMode="auto">
          <a:xfrm>
            <a:off x="755576" y="404664"/>
            <a:ext cx="7690048" cy="5403870"/>
          </a:xfrm>
          <a:prstGeom prst="rect">
            <a:avLst/>
          </a:prstGeom>
          <a:noFill/>
        </p:spPr>
      </p:pic>
      <p:sp>
        <p:nvSpPr>
          <p:cNvPr id="3" name="Afgeronde rechthoek 2"/>
          <p:cNvSpPr/>
          <p:nvPr/>
        </p:nvSpPr>
        <p:spPr>
          <a:xfrm>
            <a:off x="2051720" y="5943600"/>
            <a:ext cx="4752528" cy="5817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Opstelling op de Hobbemakade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ieuwe Gebruiker\Pictures\AlleFotro's&amp;Dia'sNaarPpointOpDVD\Diensttijd\PPGereed\Parade3.jpg"/>
          <p:cNvPicPr>
            <a:picLocks noChangeAspect="1" noChangeArrowheads="1"/>
          </p:cNvPicPr>
          <p:nvPr/>
        </p:nvPicPr>
        <p:blipFill>
          <a:blip r:embed="rId2" cstate="print"/>
          <a:srcRect/>
          <a:stretch>
            <a:fillRect/>
          </a:stretch>
        </p:blipFill>
        <p:spPr bwMode="auto">
          <a:xfrm>
            <a:off x="1331640" y="980728"/>
            <a:ext cx="6438900" cy="4352925"/>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ieuwe Gebruiker\Pictures\AlleFotro's&amp;Dia'sNaarPpointOpDVD\Diensttijd\PPGereed\UitrMijn1eNSFDiplm.jpg"/>
          <p:cNvPicPr>
            <a:picLocks noChangeAspect="1" noChangeArrowheads="1"/>
          </p:cNvPicPr>
          <p:nvPr/>
        </p:nvPicPr>
        <p:blipFill>
          <a:blip r:embed="rId2" cstate="print"/>
          <a:srcRect/>
          <a:stretch>
            <a:fillRect/>
          </a:stretch>
        </p:blipFill>
        <p:spPr bwMode="auto">
          <a:xfrm>
            <a:off x="1115616" y="332656"/>
            <a:ext cx="4994151" cy="6254102"/>
          </a:xfrm>
          <a:prstGeom prst="rect">
            <a:avLst/>
          </a:prstGeom>
          <a:noFill/>
        </p:spPr>
      </p:pic>
      <p:sp>
        <p:nvSpPr>
          <p:cNvPr id="3" name="Afgeronde rechthoek 2"/>
          <p:cNvSpPr/>
          <p:nvPr/>
        </p:nvSpPr>
        <p:spPr>
          <a:xfrm>
            <a:off x="6516216" y="1988840"/>
            <a:ext cx="2304256" cy="43924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a:p>
            <a:pPr algn="ctr"/>
            <a:endParaRPr lang="nl-NL" dirty="0"/>
          </a:p>
          <a:p>
            <a:pPr algn="ctr"/>
            <a:r>
              <a:rPr lang="nl-NL" dirty="0"/>
              <a:t>In  1964 behaalde ik mijn eerste  NSF diploma.</a:t>
            </a:r>
            <a:br>
              <a:rPr lang="nl-NL" dirty="0"/>
            </a:br>
            <a:r>
              <a:rPr lang="nl-NL" dirty="0"/>
              <a:t>Dat  zou ik nog 7 maal herhalen.</a:t>
            </a:r>
            <a:br>
              <a:rPr lang="nl-NL" dirty="0"/>
            </a:br>
            <a:br>
              <a:rPr lang="nl-NL" dirty="0"/>
            </a:br>
            <a:r>
              <a:rPr lang="nl-NL" dirty="0"/>
              <a:t>Deze sportieve prestaties werden door de overheid beloond met een klein percentage van de wedde</a:t>
            </a:r>
            <a:br>
              <a:rPr lang="nl-NL" dirty="0"/>
            </a:br>
            <a:r>
              <a:rPr lang="nl-NL" dirty="0"/>
              <a:t>Bij de 8</a:t>
            </a:r>
            <a:r>
              <a:rPr lang="nl-NL" baseline="30000" dirty="0"/>
              <a:t>e</a:t>
            </a:r>
            <a:r>
              <a:rPr lang="nl-NL" dirty="0"/>
              <a:t> keer was dat ca. € 86,00</a:t>
            </a:r>
            <a:br>
              <a:rPr lang="nl-NL" dirty="0"/>
            </a:br>
            <a:br>
              <a:rPr lang="nl-NL" dirty="0"/>
            </a:br>
            <a:br>
              <a:rPr lang="nl-NL" dirty="0"/>
            </a:br>
            <a:endParaRPr lang="nl-NL"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8F53886-F036-46AD-9279-D2BE319CDC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939" y="510876"/>
            <a:ext cx="7973501" cy="5182776"/>
          </a:xfrm>
          <a:prstGeom prst="rect">
            <a:avLst/>
          </a:prstGeom>
        </p:spPr>
      </p:pic>
      <p:sp>
        <p:nvSpPr>
          <p:cNvPr id="4" name="Rol: horizontaal 3">
            <a:extLst>
              <a:ext uri="{FF2B5EF4-FFF2-40B4-BE49-F238E27FC236}">
                <a16:creationId xmlns:a16="http://schemas.microsoft.com/office/drawing/2014/main" id="{EC259EAD-E460-4340-A6DB-5513334894A8}"/>
              </a:ext>
            </a:extLst>
          </p:cNvPr>
          <p:cNvSpPr/>
          <p:nvPr/>
        </p:nvSpPr>
        <p:spPr>
          <a:xfrm>
            <a:off x="558938" y="5693652"/>
            <a:ext cx="8189525" cy="10332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Voor het NSF diploma moest, ondermeer, gebokst worden. Zie ook volgende dia</a:t>
            </a:r>
          </a:p>
        </p:txBody>
      </p:sp>
    </p:spTree>
    <p:extLst>
      <p:ext uri="{BB962C8B-B14F-4D97-AF65-F5344CB8AC3E}">
        <p14:creationId xmlns:p14="http://schemas.microsoft.com/office/powerpoint/2010/main" val="24976875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25751B5-A139-4B02-8275-21FD4E2072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620687"/>
            <a:ext cx="8208912" cy="5335793"/>
          </a:xfrm>
          <a:prstGeom prst="rect">
            <a:avLst/>
          </a:prstGeom>
        </p:spPr>
      </p:pic>
    </p:spTree>
    <p:extLst>
      <p:ext uri="{BB962C8B-B14F-4D97-AF65-F5344CB8AC3E}">
        <p14:creationId xmlns:p14="http://schemas.microsoft.com/office/powerpoint/2010/main" val="29872805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Nieuwe Gebruiker\Pictures\AlleFotro's&amp;Dia'sNaarPpointOpDVD\Diensttijd\PPGereed\OntspNwsluis.jpg"/>
          <p:cNvPicPr>
            <a:picLocks noChangeAspect="1" noChangeArrowheads="1"/>
          </p:cNvPicPr>
          <p:nvPr/>
        </p:nvPicPr>
        <p:blipFill>
          <a:blip r:embed="rId2" cstate="print"/>
          <a:srcRect/>
          <a:stretch>
            <a:fillRect/>
          </a:stretch>
        </p:blipFill>
        <p:spPr bwMode="auto">
          <a:xfrm>
            <a:off x="539552" y="548680"/>
            <a:ext cx="3600400" cy="5808687"/>
          </a:xfrm>
          <a:prstGeom prst="rect">
            <a:avLst/>
          </a:prstGeom>
          <a:noFill/>
        </p:spPr>
      </p:pic>
      <p:sp>
        <p:nvSpPr>
          <p:cNvPr id="5" name="Rechthoek 4"/>
          <p:cNvSpPr/>
          <p:nvPr/>
        </p:nvSpPr>
        <p:spPr>
          <a:xfrm>
            <a:off x="4211960" y="836712"/>
            <a:ext cx="4572000" cy="2031325"/>
          </a:xfrm>
          <a:prstGeom prst="rect">
            <a:avLst/>
          </a:prstGeom>
        </p:spPr>
        <p:txBody>
          <a:bodyPr>
            <a:spAutoFit/>
          </a:bodyPr>
          <a:lstStyle/>
          <a:p>
            <a:r>
              <a:rPr lang="nl-NL" dirty="0"/>
              <a:t>De nevenstaande aanhouding werd verricht door de mars. Doornbos de en Lokven die op een binnen gekomen tip uitrukten op de fiets. De ontsnapte deserteur werd in de Pijp aangehouden en met handboeien achterop de fiets vastgezet aldus vervoerd naar de Munt.</a:t>
            </a:r>
          </a:p>
        </p:txBody>
      </p:sp>
      <p:sp>
        <p:nvSpPr>
          <p:cNvPr id="6" name="Tekstvak 5"/>
          <p:cNvSpPr txBox="1"/>
          <p:nvPr/>
        </p:nvSpPr>
        <p:spPr>
          <a:xfrm>
            <a:off x="4716016" y="4221088"/>
            <a:ext cx="3888432" cy="2031325"/>
          </a:xfrm>
          <a:prstGeom prst="rect">
            <a:avLst/>
          </a:prstGeom>
          <a:noFill/>
        </p:spPr>
        <p:txBody>
          <a:bodyPr wrap="square" rtlCol="0">
            <a:spAutoFit/>
          </a:bodyPr>
          <a:lstStyle/>
          <a:p>
            <a:r>
              <a:rPr lang="nl-NL" dirty="0"/>
              <a:t>Het dienen op de brigade Amsterdam kenmerkte zich door het enorme gevarieerde werk aanbod.</a:t>
            </a:r>
            <a:br>
              <a:rPr lang="nl-NL" dirty="0"/>
            </a:br>
            <a:br>
              <a:rPr lang="nl-NL" dirty="0"/>
            </a:br>
            <a:r>
              <a:rPr lang="nl-NL" dirty="0"/>
              <a:t>Een aantal van die werkzaamheden zijn afzonderlijk vermeld in de Power Point presentatie met de naam Varia.</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AlleFotro's&amp;Dia'sNaarPpointOpDVD\Diensttijd\PPGereed\OntvreemdGerschap.jpg"/>
          <p:cNvPicPr>
            <a:picLocks noChangeAspect="1" noChangeArrowheads="1"/>
          </p:cNvPicPr>
          <p:nvPr/>
        </p:nvPicPr>
        <p:blipFill>
          <a:blip r:embed="rId2" cstate="print"/>
          <a:srcRect/>
          <a:stretch>
            <a:fillRect/>
          </a:stretch>
        </p:blipFill>
        <p:spPr bwMode="auto">
          <a:xfrm>
            <a:off x="827584" y="398463"/>
            <a:ext cx="7632848" cy="5071232"/>
          </a:xfrm>
          <a:prstGeom prst="rect">
            <a:avLst/>
          </a:prstGeom>
          <a:noFill/>
        </p:spPr>
      </p:pic>
      <p:sp>
        <p:nvSpPr>
          <p:cNvPr id="3" name="Afgeronde rechthoek 2"/>
          <p:cNvSpPr/>
          <p:nvPr/>
        </p:nvSpPr>
        <p:spPr>
          <a:xfrm>
            <a:off x="899592" y="5445224"/>
            <a:ext cx="7488832"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Een diefstal uit een militair magazijn kon worden opgelost.  Vier verdachten, drie uit één gezin, wonende in de Jordaan, werden aangehouden. De bij huiszoeking aangetroffen ontvreemde goederen zijn inbeslaggenomen.</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Nieuwe Gebruiker\Pictures\AlleFotro's&amp;Dia'sNaarPpointOpDVD\Diensttijd\PPGereed\PaleisCeremonieDam.jpg"/>
          <p:cNvPicPr>
            <a:picLocks noChangeAspect="1" noChangeArrowheads="1"/>
          </p:cNvPicPr>
          <p:nvPr/>
        </p:nvPicPr>
        <p:blipFill>
          <a:blip r:embed="rId2" cstate="print"/>
          <a:srcRect/>
          <a:stretch>
            <a:fillRect/>
          </a:stretch>
        </p:blipFill>
        <p:spPr bwMode="auto">
          <a:xfrm>
            <a:off x="1043608" y="260648"/>
            <a:ext cx="4552950" cy="6067426"/>
          </a:xfrm>
          <a:prstGeom prst="rect">
            <a:avLst/>
          </a:prstGeom>
          <a:noFill/>
        </p:spPr>
      </p:pic>
      <p:sp>
        <p:nvSpPr>
          <p:cNvPr id="3" name="Ovaal 2"/>
          <p:cNvSpPr/>
          <p:nvPr/>
        </p:nvSpPr>
        <p:spPr>
          <a:xfrm>
            <a:off x="6084168" y="548680"/>
            <a:ext cx="2376264" cy="1728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Ceremonièle diensten op het Paleis op de Dam</a:t>
            </a:r>
            <a:endParaRPr lang="nl-NL"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AlleFotro's&amp;Dia'sNaarPpointOpDVD\Diensttijd\PPGereed\GeboorteinAuto.jpg"/>
          <p:cNvPicPr>
            <a:picLocks noChangeAspect="1" noChangeArrowheads="1"/>
          </p:cNvPicPr>
          <p:nvPr/>
        </p:nvPicPr>
        <p:blipFill>
          <a:blip r:embed="rId2" cstate="print"/>
          <a:srcRect/>
          <a:stretch>
            <a:fillRect/>
          </a:stretch>
        </p:blipFill>
        <p:spPr bwMode="auto">
          <a:xfrm>
            <a:off x="1259632" y="548680"/>
            <a:ext cx="2619375" cy="5638801"/>
          </a:xfrm>
          <a:prstGeom prst="rect">
            <a:avLst/>
          </a:prstGeom>
          <a:noFill/>
        </p:spPr>
      </p:pic>
      <p:sp>
        <p:nvSpPr>
          <p:cNvPr id="3" name="Afgeronde rechthoek 2"/>
          <p:cNvSpPr/>
          <p:nvPr/>
        </p:nvSpPr>
        <p:spPr>
          <a:xfrm>
            <a:off x="4932040" y="692696"/>
            <a:ext cx="3672408" cy="540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nl-NL" dirty="0"/>
            </a:br>
            <a:r>
              <a:rPr lang="nl-NL" dirty="0"/>
              <a:t>Een zonderling, zonnig gebeuren op een zonnige zondagmorgen, een jonge vader rent het bureau Raampoort binnen en vraagt om hulp omdat zijn vrouw in de voor de deur geparkeerde auto aan het bevallen is.  Ik was nog net op tijd om het kindje op te vangen in een paar schone theedoeken.</a:t>
            </a:r>
            <a:br>
              <a:rPr lang="nl-NL" dirty="0"/>
            </a:br>
            <a:r>
              <a:rPr lang="nl-NL" dirty="0"/>
              <a:t>De Eerste hulp was gebeld, waren snel ter plaatse om de navelstreng af te binden.</a:t>
            </a:r>
            <a:br>
              <a:rPr lang="nl-NL" dirty="0"/>
            </a:br>
            <a:br>
              <a:rPr lang="nl-NL" dirty="0"/>
            </a:br>
            <a:r>
              <a:rPr lang="nl-NL" dirty="0"/>
              <a:t>De vader liet ons die middag weten dat alles wel was met moeder en kind.</a:t>
            </a:r>
            <a:br>
              <a:rPr lang="nl-NL" dirty="0"/>
            </a:br>
            <a:r>
              <a:rPr lang="nl-NL" dirty="0"/>
              <a:t>Een dag later ontvingen wij het geboorte kaartje</a:t>
            </a:r>
          </a:p>
          <a:p>
            <a:pPr algn="ctr"/>
            <a:endParaRPr lang="nl-NL"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ieuwe Gebruiker\Pictures\AlleFotro's&amp;Dia'sNaarPpointOpDVD\Diensttijd\PPGereed\!eOplGVDagenDsJens.jpg"/>
          <p:cNvPicPr>
            <a:picLocks noChangeAspect="1" noChangeArrowheads="1"/>
          </p:cNvPicPr>
          <p:nvPr/>
        </p:nvPicPr>
        <p:blipFill>
          <a:blip r:embed="rId2" cstate="print"/>
          <a:srcRect/>
          <a:stretch>
            <a:fillRect/>
          </a:stretch>
        </p:blipFill>
        <p:spPr bwMode="auto">
          <a:xfrm>
            <a:off x="755576" y="476672"/>
            <a:ext cx="7848872" cy="5085511"/>
          </a:xfrm>
          <a:prstGeom prst="rect">
            <a:avLst/>
          </a:prstGeom>
          <a:noFill/>
        </p:spPr>
      </p:pic>
      <p:sp>
        <p:nvSpPr>
          <p:cNvPr id="3" name="Afgeronde rechthoek 2"/>
          <p:cNvSpPr/>
          <p:nvPr/>
        </p:nvSpPr>
        <p:spPr>
          <a:xfrm>
            <a:off x="827584" y="5877272"/>
            <a:ext cx="7704856"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Met de legerpredikant ds Jens naar een conferentie te Beukbergen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AlleFotro's&amp;Dia'sNaarPpointOpDVD\Diensttijd\PPGereed\BijstandRaampStahkade.jpg"/>
          <p:cNvPicPr>
            <a:picLocks noChangeAspect="1" noChangeArrowheads="1"/>
          </p:cNvPicPr>
          <p:nvPr/>
        </p:nvPicPr>
        <p:blipFill>
          <a:blip r:embed="rId2" cstate="print"/>
          <a:srcRect/>
          <a:stretch>
            <a:fillRect/>
          </a:stretch>
        </p:blipFill>
        <p:spPr bwMode="auto">
          <a:xfrm>
            <a:off x="755576" y="620688"/>
            <a:ext cx="7807721" cy="4824536"/>
          </a:xfrm>
          <a:prstGeom prst="rect">
            <a:avLst/>
          </a:prstGeom>
          <a:noFill/>
        </p:spPr>
      </p:pic>
      <p:sp>
        <p:nvSpPr>
          <p:cNvPr id="3" name="Afgeronde rechthoek 2"/>
          <p:cNvSpPr/>
          <p:nvPr/>
        </p:nvSpPr>
        <p:spPr>
          <a:xfrm>
            <a:off x="1547664" y="5589240"/>
            <a:ext cx="6264696"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Bureau Stadhouderskade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uwe Gebruiker\Pictures\AlleFotro's&amp;Dia'sNaarPpointOpDVD\Diensttijd\PPGereed\BijstandTenue.jpg"/>
          <p:cNvPicPr>
            <a:picLocks noChangeAspect="1" noChangeArrowheads="1"/>
          </p:cNvPicPr>
          <p:nvPr/>
        </p:nvPicPr>
        <p:blipFill>
          <a:blip r:embed="rId2" cstate="print"/>
          <a:srcRect/>
          <a:stretch>
            <a:fillRect/>
          </a:stretch>
        </p:blipFill>
        <p:spPr bwMode="auto">
          <a:xfrm>
            <a:off x="611560" y="404664"/>
            <a:ext cx="6092577" cy="5763489"/>
          </a:xfrm>
          <a:prstGeom prst="rect">
            <a:avLst/>
          </a:prstGeom>
          <a:noFill/>
        </p:spPr>
      </p:pic>
      <p:sp>
        <p:nvSpPr>
          <p:cNvPr id="3" name="Afgeronde rechthoek 2"/>
          <p:cNvSpPr/>
          <p:nvPr/>
        </p:nvSpPr>
        <p:spPr>
          <a:xfrm>
            <a:off x="7020272" y="4293096"/>
            <a:ext cx="1728192"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Tenue </a:t>
            </a:r>
            <a:br>
              <a:rPr lang="nl-NL" dirty="0"/>
            </a:br>
            <a:r>
              <a:rPr lang="nl-NL" dirty="0"/>
              <a:t>verbeterd ingeval van  optreden bij rellen etc.</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AlleFotro's&amp;Dia'sNaarPpointOpDVD\Diensttijd\PPGereed\Reiswijzer.jpg"/>
          <p:cNvPicPr>
            <a:picLocks noChangeAspect="1" noChangeArrowheads="1"/>
          </p:cNvPicPr>
          <p:nvPr/>
        </p:nvPicPr>
        <p:blipFill>
          <a:blip r:embed="rId2" cstate="print"/>
          <a:srcRect/>
          <a:stretch>
            <a:fillRect/>
          </a:stretch>
        </p:blipFill>
        <p:spPr bwMode="auto">
          <a:xfrm>
            <a:off x="171436" y="1052736"/>
            <a:ext cx="8706245" cy="4896544"/>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AlleFotro's&amp;Dia'sNaarPpointOpDVD\Diensttijd\PPGereed\SamenstellingBrigade.jpg"/>
          <p:cNvPicPr>
            <a:picLocks noChangeAspect="1" noChangeArrowheads="1"/>
          </p:cNvPicPr>
          <p:nvPr/>
        </p:nvPicPr>
        <p:blipFill>
          <a:blip r:embed="rId2" cstate="print"/>
          <a:srcRect/>
          <a:stretch>
            <a:fillRect/>
          </a:stretch>
        </p:blipFill>
        <p:spPr bwMode="auto">
          <a:xfrm>
            <a:off x="467544" y="1484784"/>
            <a:ext cx="8268000" cy="3528392"/>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uwe Gebruiker\Pictures\AlleFotro's&amp;Dia'sNaarPpointOpDVD\Diensttijd\PPGereed\BrigadeSchöppingen.jpg"/>
          <p:cNvPicPr>
            <a:picLocks noChangeAspect="1" noChangeArrowheads="1"/>
          </p:cNvPicPr>
          <p:nvPr/>
        </p:nvPicPr>
        <p:blipFill>
          <a:blip r:embed="rId2" cstate="print"/>
          <a:srcRect/>
          <a:stretch>
            <a:fillRect/>
          </a:stretch>
        </p:blipFill>
        <p:spPr bwMode="auto">
          <a:xfrm>
            <a:off x="899592" y="188640"/>
            <a:ext cx="7344816" cy="5616624"/>
          </a:xfrm>
          <a:prstGeom prst="rect">
            <a:avLst/>
          </a:prstGeom>
          <a:noFill/>
        </p:spPr>
      </p:pic>
      <p:sp>
        <p:nvSpPr>
          <p:cNvPr id="3" name="Rechthoek 2"/>
          <p:cNvSpPr/>
          <p:nvPr/>
        </p:nvSpPr>
        <p:spPr>
          <a:xfrm>
            <a:off x="899592" y="5661248"/>
            <a:ext cx="734481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Toegang tot de brigade, Op de volgende  dia ook de twee garages.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ieuwe Gebruiker\Pictures\AlleFotro's&amp;Dia'sNaarPpointOpDVD\Diensttijd\PPGereed\BrigSchöpp&amp;Garages.JPG"/>
          <p:cNvPicPr>
            <a:picLocks noChangeAspect="1" noChangeArrowheads="1"/>
          </p:cNvPicPr>
          <p:nvPr/>
        </p:nvPicPr>
        <p:blipFill>
          <a:blip r:embed="rId2" cstate="print"/>
          <a:srcRect/>
          <a:stretch>
            <a:fillRect/>
          </a:stretch>
        </p:blipFill>
        <p:spPr bwMode="auto">
          <a:xfrm>
            <a:off x="899592" y="620688"/>
            <a:ext cx="7488832" cy="5713461"/>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ieuwe Gebruiker\Pictures\AlleFotro's&amp;Dia'sNaarPpointOpDVD\Diensttijd\PPGereed\Het Wonen.jpg"/>
          <p:cNvPicPr>
            <a:picLocks noChangeAspect="1" noChangeArrowheads="1"/>
          </p:cNvPicPr>
          <p:nvPr/>
        </p:nvPicPr>
        <p:blipFill>
          <a:blip r:embed="rId2" cstate="print"/>
          <a:srcRect/>
          <a:stretch>
            <a:fillRect/>
          </a:stretch>
        </p:blipFill>
        <p:spPr bwMode="auto">
          <a:xfrm>
            <a:off x="395536" y="1196752"/>
            <a:ext cx="8366993" cy="4680520"/>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971600" y="692696"/>
            <a:ext cx="7344816" cy="5632311"/>
          </a:xfrm>
          <a:prstGeom prst="rect">
            <a:avLst/>
          </a:prstGeom>
          <a:noFill/>
        </p:spPr>
        <p:txBody>
          <a:bodyPr wrap="square" rtlCol="0">
            <a:spAutoFit/>
          </a:bodyPr>
          <a:lstStyle/>
          <a:p>
            <a:r>
              <a:rPr lang="nl-NL" dirty="0"/>
              <a:t>Enkele zakelijke informaties over ons verblijft in Duitsland.</a:t>
            </a:r>
            <a:br>
              <a:rPr lang="nl-NL" dirty="0"/>
            </a:br>
            <a:r>
              <a:rPr lang="nl-NL" dirty="0"/>
              <a:t>Woninghuur.</a:t>
            </a:r>
            <a:br>
              <a:rPr lang="nl-NL" dirty="0"/>
            </a:br>
            <a:r>
              <a:rPr lang="nl-NL" dirty="0"/>
              <a:t>Fl. 242,--per maand. Münsterstrasse 35 Schöppingen.</a:t>
            </a:r>
            <a:br>
              <a:rPr lang="nl-NL" dirty="0"/>
            </a:br>
            <a:r>
              <a:rPr lang="nl-NL" dirty="0"/>
              <a:t>De woning kwam per 10-12-1970 beschikbaar.</a:t>
            </a:r>
            <a:br>
              <a:rPr lang="nl-NL" dirty="0"/>
            </a:br>
            <a:r>
              <a:rPr lang="nl-NL" dirty="0"/>
              <a:t>Wie waar woonde zie voorgaande dia.</a:t>
            </a:r>
          </a:p>
          <a:p>
            <a:r>
              <a:rPr lang="nl-NL" dirty="0"/>
              <a:t>Wij waren administratief ingedeeld bij de 2</a:t>
            </a:r>
            <a:r>
              <a:rPr lang="nl-NL" baseline="30000" dirty="0"/>
              <a:t>e</a:t>
            </a:r>
            <a:r>
              <a:rPr lang="nl-NL" dirty="0"/>
              <a:t> groep geleide wapens</a:t>
            </a:r>
            <a:br>
              <a:rPr lang="nl-NL" dirty="0"/>
            </a:br>
            <a:r>
              <a:rPr lang="nl-NL" dirty="0"/>
              <a:t>Wij deden inkopen via een belasting vrijewinkel, gevestigd op het legeringskamp te Schöppingen. Ook de auto werd zonde de BTW belasting gekocht. Indien 3 maanden voor terugplaatsing naar Nederland gekocht kon deze belasting vrij worden ingevoegd.</a:t>
            </a:r>
          </a:p>
          <a:p>
            <a:r>
              <a:rPr lang="nl-NL" dirty="0"/>
              <a:t>Zie de laatste dia’s.</a:t>
            </a:r>
            <a:br>
              <a:rPr lang="nl-NL" dirty="0"/>
            </a:br>
            <a:r>
              <a:rPr lang="nl-NL" dirty="0"/>
              <a:t>Voor het tanken werden ons benzinebonnen beschikbaar gesteld.</a:t>
            </a:r>
            <a:br>
              <a:rPr lang="nl-NL" dirty="0"/>
            </a:br>
            <a:r>
              <a:rPr lang="nl-NL" dirty="0"/>
              <a:t>Tanken bij BP pompen voor 0.15 Duitse mark per liter.</a:t>
            </a:r>
            <a:br>
              <a:rPr lang="nl-NL" dirty="0"/>
            </a:br>
            <a:r>
              <a:rPr lang="nl-NL" dirty="0"/>
              <a:t>Een Nederlandse school voor basis onderwijs was gevestigd in Schöppingen. Annemarie ging in het laatste jaar van ons verblijf</a:t>
            </a:r>
          </a:p>
          <a:p>
            <a:r>
              <a:rPr lang="nl-NL" dirty="0"/>
              <a:t>in Enschede naar het voortgezet onderwijs. Deze kinderen werden vervoerd met een schoolbus. Op de basisschool gaf de legerpredikant Godsdienst les. </a:t>
            </a:r>
            <a:br>
              <a:rPr lang="nl-NL" dirty="0"/>
            </a:br>
            <a:r>
              <a:rPr lang="nl-NL" dirty="0"/>
              <a:t>Kerkdiensten werden gehouden in het militair tehuis. Zie onder staande twee dia’s.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ieuwe Gebruiker\Pictures\AlleFotro's&amp;Dia'sNaarPpointOpDVD\Diensttijd\PPGereed\PMC.jpg"/>
          <p:cNvPicPr>
            <a:picLocks noChangeAspect="1" noChangeArrowheads="1"/>
          </p:cNvPicPr>
          <p:nvPr/>
        </p:nvPicPr>
        <p:blipFill>
          <a:blip r:embed="rId2" cstate="print"/>
          <a:srcRect/>
          <a:stretch>
            <a:fillRect/>
          </a:stretch>
        </p:blipFill>
        <p:spPr bwMode="auto">
          <a:xfrm>
            <a:off x="899592" y="620687"/>
            <a:ext cx="7488832" cy="5279737"/>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ieuwe Gebruiker\Pictures\AlleFotro's&amp;Dia'sNaarPpointOpDVD\Diensttijd\PPGereed\ProtGemschap.jpg"/>
          <p:cNvPicPr>
            <a:picLocks noChangeAspect="1" noChangeArrowheads="1"/>
          </p:cNvPicPr>
          <p:nvPr/>
        </p:nvPicPr>
        <p:blipFill>
          <a:blip r:embed="rId2" cstate="print"/>
          <a:srcRect/>
          <a:stretch>
            <a:fillRect/>
          </a:stretch>
        </p:blipFill>
        <p:spPr bwMode="auto">
          <a:xfrm>
            <a:off x="827585" y="886870"/>
            <a:ext cx="7632848" cy="3910281"/>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euwe Gebruiker\Pictures\AlleFotro's&amp;Dia'sNaarPpointOpDVD\Diensttijd\PPGereed\1eOplMetNestel.jpg"/>
          <p:cNvPicPr>
            <a:picLocks noChangeAspect="1" noChangeArrowheads="1"/>
          </p:cNvPicPr>
          <p:nvPr/>
        </p:nvPicPr>
        <p:blipFill>
          <a:blip r:embed="rId2" cstate="print"/>
          <a:srcRect/>
          <a:stretch>
            <a:fillRect/>
          </a:stretch>
        </p:blipFill>
        <p:spPr bwMode="auto">
          <a:xfrm>
            <a:off x="1331640" y="548680"/>
            <a:ext cx="4690977" cy="5967134"/>
          </a:xfrm>
          <a:prstGeom prst="rect">
            <a:avLst/>
          </a:prstGeom>
          <a:noFill/>
        </p:spPr>
      </p:pic>
      <p:sp>
        <p:nvSpPr>
          <p:cNvPr id="3" name="Afgeronde rechthoek 2"/>
          <p:cNvSpPr/>
          <p:nvPr/>
        </p:nvSpPr>
        <p:spPr>
          <a:xfrm>
            <a:off x="6516216" y="5373216"/>
            <a:ext cx="2232248"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Met enige trots in servicederss en met nestel.</a:t>
            </a:r>
          </a:p>
        </p:txBody>
      </p:sp>
      <p:sp>
        <p:nvSpPr>
          <p:cNvPr id="4" name="Rechthoek 3"/>
          <p:cNvSpPr/>
          <p:nvPr/>
        </p:nvSpPr>
        <p:spPr>
          <a:xfrm>
            <a:off x="6516216" y="620688"/>
            <a:ext cx="2016224" cy="3456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nl-NL" dirty="0"/>
            </a:br>
            <a:r>
              <a:rPr lang="nl-NL" dirty="0"/>
              <a:t>Op 16/5/1955 traden wij in dienst, na een ½ jr. mar, </a:t>
            </a:r>
            <a:r>
              <a:rPr lang="nl-NL" dirty="0" err="1"/>
              <a:t>3</a:t>
            </a:r>
            <a:r>
              <a:rPr lang="nl-NL" baseline="30000" dirty="0" err="1"/>
              <a:t>e</a:t>
            </a:r>
            <a:r>
              <a:rPr lang="nl-NL" dirty="0"/>
              <a:t> klasse en weer een ½ jaar, einde opleiding mar . 2</a:t>
            </a:r>
            <a:r>
              <a:rPr lang="nl-NL" baseline="30000" dirty="0"/>
              <a:t>e</a:t>
            </a:r>
            <a:r>
              <a:rPr lang="nl-NL" dirty="0"/>
              <a:t> klas. Eerst 6 mnd militaire training en rijbewijs  daarna ½ jaar wetgeving.</a:t>
            </a:r>
          </a:p>
          <a:p>
            <a:pPr algn="ctr"/>
            <a:endParaRPr lang="nl-NL"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euwe Gebruiker\Pictures\AlleFotro's&amp;Dia'sNaarPpointOpDVD\Diensttijd\PPGereed\EvacuatieRegl.jpg"/>
          <p:cNvPicPr>
            <a:picLocks noChangeAspect="1" noChangeArrowheads="1"/>
          </p:cNvPicPr>
          <p:nvPr/>
        </p:nvPicPr>
        <p:blipFill>
          <a:blip r:embed="rId2" cstate="print"/>
          <a:srcRect/>
          <a:stretch>
            <a:fillRect/>
          </a:stretch>
        </p:blipFill>
        <p:spPr bwMode="auto">
          <a:xfrm>
            <a:off x="827584" y="908720"/>
            <a:ext cx="7739928" cy="5184576"/>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AlleFotro's&amp;Dia'sNaarPpointOpDVD\Diensttijd\PPGereed\CKMarGenMeijer.jpg"/>
          <p:cNvPicPr>
            <a:picLocks noChangeAspect="1" noChangeArrowheads="1"/>
          </p:cNvPicPr>
          <p:nvPr/>
        </p:nvPicPr>
        <p:blipFill>
          <a:blip r:embed="rId2" cstate="print"/>
          <a:srcRect/>
          <a:stretch>
            <a:fillRect/>
          </a:stretch>
        </p:blipFill>
        <p:spPr bwMode="auto">
          <a:xfrm>
            <a:off x="633965" y="620688"/>
            <a:ext cx="7990665" cy="5112568"/>
          </a:xfrm>
          <a:prstGeom prst="rect">
            <a:avLst/>
          </a:prstGeom>
          <a:noFill/>
        </p:spPr>
      </p:pic>
      <p:sp>
        <p:nvSpPr>
          <p:cNvPr id="3" name="Rechthoek 2"/>
          <p:cNvSpPr/>
          <p:nvPr/>
        </p:nvSpPr>
        <p:spPr>
          <a:xfrm>
            <a:off x="899592" y="5949280"/>
            <a:ext cx="7488832"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Li-Re wmrI Cor de Haas, Generaal Meijer en mar Olde Riekerink</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ieuwe Gebruiker\Pictures\AlleFotro's&amp;Dia'sNaarPpointOpDVD\Diensttijd\PPGereed\CKMaropBez.jpg"/>
          <p:cNvPicPr>
            <a:picLocks noChangeAspect="1" noChangeArrowheads="1"/>
          </p:cNvPicPr>
          <p:nvPr/>
        </p:nvPicPr>
        <p:blipFill>
          <a:blip r:embed="rId2" cstate="print"/>
          <a:srcRect/>
          <a:stretch>
            <a:fillRect/>
          </a:stretch>
        </p:blipFill>
        <p:spPr bwMode="auto">
          <a:xfrm>
            <a:off x="611560" y="404664"/>
            <a:ext cx="7920880" cy="5127007"/>
          </a:xfrm>
          <a:prstGeom prst="rect">
            <a:avLst/>
          </a:prstGeom>
          <a:noFill/>
        </p:spPr>
      </p:pic>
      <p:sp>
        <p:nvSpPr>
          <p:cNvPr id="4" name="Rechthoek 3"/>
          <p:cNvSpPr/>
          <p:nvPr/>
        </p:nvSpPr>
        <p:spPr>
          <a:xfrm>
            <a:off x="683568" y="5805264"/>
            <a:ext cx="784887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Li-Re: Gen. Meijer, ow. Maasdam, aoo. Mobach, maj. van Lier, mars. </a:t>
            </a:r>
            <a:br>
              <a:rPr lang="nl-NL"/>
            </a:br>
            <a:r>
              <a:rPr lang="nl-NL"/>
              <a:t>Olde Riekerink, Vosselman en wmrI Verdonk.</a:t>
            </a:r>
          </a:p>
        </p:txBody>
      </p:sp>
      <p:sp>
        <p:nvSpPr>
          <p:cNvPr id="5" name="Stroomdiagram: Scheidingslijn 4"/>
          <p:cNvSpPr/>
          <p:nvPr/>
        </p:nvSpPr>
        <p:spPr>
          <a:xfrm>
            <a:off x="1403648" y="620688"/>
            <a:ext cx="2210544" cy="229744"/>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CMar op bezoek</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AlleFotro's&amp;Dia'sNaarPpointOpDVD\Diensttijd\PPGereed\CKmarBezoek.jpg"/>
          <p:cNvPicPr>
            <a:picLocks noChangeAspect="1" noChangeArrowheads="1"/>
          </p:cNvPicPr>
          <p:nvPr/>
        </p:nvPicPr>
        <p:blipFill>
          <a:blip r:embed="rId2" cstate="print"/>
          <a:srcRect/>
          <a:stretch>
            <a:fillRect/>
          </a:stretch>
        </p:blipFill>
        <p:spPr bwMode="auto">
          <a:xfrm>
            <a:off x="539552" y="692696"/>
            <a:ext cx="7848872" cy="5190788"/>
          </a:xfrm>
          <a:prstGeom prst="rect">
            <a:avLst/>
          </a:prstGeom>
          <a:noFill/>
        </p:spPr>
      </p:pic>
      <p:sp>
        <p:nvSpPr>
          <p:cNvPr id="3" name="Afgeronde rechthoek 2"/>
          <p:cNvSpPr/>
          <p:nvPr/>
        </p:nvSpPr>
        <p:spPr>
          <a:xfrm>
            <a:off x="1619672" y="6209928"/>
            <a:ext cx="5400600" cy="459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wmrI W . van Hell en Ow  J. Maasdam</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Nieuwe Gebruiker\Pictures\AlleFotro's&amp;Dia'sNaarPpointOpDVD\Diensttijd\PPGereed\LAMetNikeGereedLanch.jpg"/>
          <p:cNvPicPr>
            <a:picLocks noChangeAspect="1" noChangeArrowheads="1"/>
          </p:cNvPicPr>
          <p:nvPr/>
        </p:nvPicPr>
        <p:blipFill>
          <a:blip r:embed="rId2" cstate="print"/>
          <a:srcRect/>
          <a:stretch>
            <a:fillRect/>
          </a:stretch>
        </p:blipFill>
        <p:spPr bwMode="auto">
          <a:xfrm>
            <a:off x="827584" y="620688"/>
            <a:ext cx="7421974" cy="5052218"/>
          </a:xfrm>
          <a:prstGeom prst="rect">
            <a:avLst/>
          </a:prstGeom>
          <a:noFill/>
        </p:spPr>
      </p:pic>
      <p:sp>
        <p:nvSpPr>
          <p:cNvPr id="3" name="Afgeronde rechthoek 2"/>
          <p:cNvSpPr/>
          <p:nvPr/>
        </p:nvSpPr>
        <p:spPr>
          <a:xfrm>
            <a:off x="2267744" y="5949280"/>
            <a:ext cx="5112568"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De Nike raketten in een paraatheid stelling</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PRIVE\diensttijd\1LibSchipSdkAsdhvScOpOwCurs\Nikes.JPG"/>
          <p:cNvPicPr>
            <a:picLocks noChangeAspect="1" noChangeArrowheads="1"/>
          </p:cNvPicPr>
          <p:nvPr/>
        </p:nvPicPr>
        <p:blipFill>
          <a:blip r:embed="rId2" cstate="print"/>
          <a:srcRect/>
          <a:stretch>
            <a:fillRect/>
          </a:stretch>
        </p:blipFill>
        <p:spPr bwMode="auto">
          <a:xfrm>
            <a:off x="611560" y="332656"/>
            <a:ext cx="8208913" cy="6156685"/>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ieuwe Gebruiker\Pictures\AlleFotro's&amp;Dia'sNaarPpointOpDVD\Diensttijd\PPGereed\PrBernhOpBezoek1.jpg"/>
          <p:cNvPicPr>
            <a:picLocks noChangeAspect="1" noChangeArrowheads="1"/>
          </p:cNvPicPr>
          <p:nvPr/>
        </p:nvPicPr>
        <p:blipFill>
          <a:blip r:embed="rId2" cstate="print"/>
          <a:srcRect/>
          <a:stretch>
            <a:fillRect/>
          </a:stretch>
        </p:blipFill>
        <p:spPr bwMode="auto">
          <a:xfrm>
            <a:off x="1547664" y="260648"/>
            <a:ext cx="4657725" cy="6325319"/>
          </a:xfrm>
          <a:prstGeom prst="rect">
            <a:avLst/>
          </a:prstGeom>
          <a:noFill/>
        </p:spPr>
      </p:pic>
      <p:sp>
        <p:nvSpPr>
          <p:cNvPr id="3" name="Ovaal 2"/>
          <p:cNvSpPr/>
          <p:nvPr/>
        </p:nvSpPr>
        <p:spPr>
          <a:xfrm>
            <a:off x="6516216" y="4293096"/>
            <a:ext cx="2354560" cy="2088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Deze en volgende drie dia’s bezoek Prins Bernhard</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uwe Gebruiker\Pictures\AlleFotro's&amp;Dia'sNaarPpointOpDVD\Diensttijd\PPGereed\BezPrPernh.jpg"/>
          <p:cNvPicPr>
            <a:picLocks noChangeAspect="1" noChangeArrowheads="1"/>
          </p:cNvPicPr>
          <p:nvPr/>
        </p:nvPicPr>
        <p:blipFill>
          <a:blip r:embed="rId2" cstate="print"/>
          <a:srcRect/>
          <a:stretch>
            <a:fillRect/>
          </a:stretch>
        </p:blipFill>
        <p:spPr bwMode="auto">
          <a:xfrm>
            <a:off x="971600" y="476671"/>
            <a:ext cx="7272808" cy="5018935"/>
          </a:xfrm>
          <a:prstGeom prst="rect">
            <a:avLst/>
          </a:prstGeom>
          <a:noFill/>
        </p:spPr>
      </p:pic>
      <p:sp>
        <p:nvSpPr>
          <p:cNvPr id="3" name="Afgeronde rechthoek 2"/>
          <p:cNvSpPr/>
          <p:nvPr/>
        </p:nvSpPr>
        <p:spPr>
          <a:xfrm>
            <a:off x="1043608" y="5805264"/>
            <a:ext cx="727280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Ereposten: sgtI. Jansen en kplI. Goosse.</a:t>
            </a:r>
            <a:br>
              <a:rPr lang="nl-NL" dirty="0"/>
            </a:br>
            <a:r>
              <a:rPr lang="nl-NL" dirty="0"/>
              <a:t>Betreden Off.mess, volgende dia verlaten mess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Nieuwe Gebruiker\Pictures\AlleFotro's&amp;Dia'sNaarPpointOpDVD\Diensttijd\PPGereed\BezoekPrBergh2.jpg"/>
          <p:cNvPicPr>
            <a:picLocks noChangeAspect="1" noChangeArrowheads="1"/>
          </p:cNvPicPr>
          <p:nvPr/>
        </p:nvPicPr>
        <p:blipFill>
          <a:blip r:embed="rId2" cstate="print"/>
          <a:srcRect/>
          <a:stretch>
            <a:fillRect/>
          </a:stretch>
        </p:blipFill>
        <p:spPr bwMode="auto">
          <a:xfrm>
            <a:off x="827584" y="620688"/>
            <a:ext cx="7828285" cy="5584739"/>
          </a:xfrm>
          <a:prstGeom prst="rect">
            <a:avLst/>
          </a:prstGeom>
          <a:no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Nieuwe Gebruiker\Pictures\AlleFotro's&amp;Dia'sNaarPpointOpDVD\Diensttijd\PPGereed\PrinsBernhBezoekSchool.jpg"/>
          <p:cNvPicPr>
            <a:picLocks noChangeAspect="1" noChangeArrowheads="1"/>
          </p:cNvPicPr>
          <p:nvPr/>
        </p:nvPicPr>
        <p:blipFill>
          <a:blip r:embed="rId2" cstate="print"/>
          <a:srcRect/>
          <a:stretch>
            <a:fillRect/>
          </a:stretch>
        </p:blipFill>
        <p:spPr bwMode="auto">
          <a:xfrm>
            <a:off x="683568" y="692696"/>
            <a:ext cx="7972499" cy="5630361"/>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room">
  <a:themeElements>
    <a:clrScheme name="Stroom">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Stroom">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troom">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1948</TotalTime>
  <Words>2664</Words>
  <Application>Microsoft Office PowerPoint</Application>
  <PresentationFormat>Diavoorstelling (4:3)</PresentationFormat>
  <Paragraphs>228</Paragraphs>
  <Slides>253</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253</vt:i4>
      </vt:variant>
    </vt:vector>
  </HeadingPairs>
  <TitlesOfParts>
    <vt:vector size="257" baseType="lpstr">
      <vt:lpstr>Calibri</vt:lpstr>
      <vt:lpstr>Constantia</vt:lpstr>
      <vt:lpstr>Wingdings 2</vt:lpstr>
      <vt:lpstr>Stroom</vt:lpstr>
      <vt:lpstr>Mei 1955 mei 1991</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Quote Components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Mei 1955 – mei 1991</dc:title>
  <dc:creator>Nieuwe Gebruiker</dc:creator>
  <cp:lastModifiedBy>Pieter Verdonk</cp:lastModifiedBy>
  <cp:revision>202</cp:revision>
  <dcterms:created xsi:type="dcterms:W3CDTF">2017-06-20T09:17:20Z</dcterms:created>
  <dcterms:modified xsi:type="dcterms:W3CDTF">2018-08-16T09:09:44Z</dcterms:modified>
</cp:coreProperties>
</file>