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256" r:id="rId2"/>
    <p:sldId id="317" r:id="rId3"/>
    <p:sldId id="288" r:id="rId4"/>
    <p:sldId id="258" r:id="rId5"/>
    <p:sldId id="278" r:id="rId6"/>
    <p:sldId id="279" r:id="rId7"/>
    <p:sldId id="275" r:id="rId8"/>
    <p:sldId id="286" r:id="rId9"/>
    <p:sldId id="260" r:id="rId10"/>
    <p:sldId id="270" r:id="rId11"/>
    <p:sldId id="271" r:id="rId12"/>
    <p:sldId id="261" r:id="rId13"/>
    <p:sldId id="262" r:id="rId14"/>
    <p:sldId id="269" r:id="rId15"/>
    <p:sldId id="264" r:id="rId16"/>
    <p:sldId id="272" r:id="rId17"/>
    <p:sldId id="295" r:id="rId18"/>
    <p:sldId id="294" r:id="rId19"/>
    <p:sldId id="293" r:id="rId20"/>
    <p:sldId id="265" r:id="rId21"/>
    <p:sldId id="266" r:id="rId22"/>
    <p:sldId id="267" r:id="rId23"/>
    <p:sldId id="268" r:id="rId24"/>
    <p:sldId id="310" r:id="rId25"/>
    <p:sldId id="284" r:id="rId26"/>
    <p:sldId id="287" r:id="rId27"/>
    <p:sldId id="285" r:id="rId28"/>
    <p:sldId id="309" r:id="rId29"/>
    <p:sldId id="327" r:id="rId30"/>
    <p:sldId id="303" r:id="rId31"/>
    <p:sldId id="325" r:id="rId32"/>
    <p:sldId id="304" r:id="rId33"/>
    <p:sldId id="326" r:id="rId34"/>
    <p:sldId id="302" r:id="rId35"/>
    <p:sldId id="274" r:id="rId36"/>
    <p:sldId id="306" r:id="rId37"/>
    <p:sldId id="305" r:id="rId38"/>
    <p:sldId id="308" r:id="rId39"/>
    <p:sldId id="321" r:id="rId40"/>
    <p:sldId id="281" r:id="rId41"/>
    <p:sldId id="280" r:id="rId42"/>
    <p:sldId id="289" r:id="rId43"/>
    <p:sldId id="292" r:id="rId44"/>
    <p:sldId id="291" r:id="rId45"/>
    <p:sldId id="318" r:id="rId46"/>
    <p:sldId id="290" r:id="rId47"/>
    <p:sldId id="313" r:id="rId48"/>
    <p:sldId id="323" r:id="rId49"/>
    <p:sldId id="324" r:id="rId50"/>
    <p:sldId id="307" r:id="rId51"/>
    <p:sldId id="319" r:id="rId52"/>
    <p:sldId id="300" r:id="rId53"/>
    <p:sldId id="301" r:id="rId54"/>
    <p:sldId id="273" r:id="rId55"/>
    <p:sldId id="276" r:id="rId56"/>
    <p:sldId id="277" r:id="rId57"/>
    <p:sldId id="283" r:id="rId58"/>
    <p:sldId id="282" r:id="rId59"/>
    <p:sldId id="312" r:id="rId60"/>
    <p:sldId id="316" r:id="rId61"/>
    <p:sldId id="320" r:id="rId62"/>
    <p:sldId id="328" r:id="rId63"/>
    <p:sldId id="298" r:id="rId64"/>
    <p:sldId id="299" r:id="rId6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er Verdonk" initials="PV" lastIdx="1" clrIdx="0">
    <p:extLst>
      <p:ext uri="{19B8F6BF-5375-455C-9EA6-DF929625EA0E}">
        <p15:presenceInfo xmlns:p15="http://schemas.microsoft.com/office/powerpoint/2012/main" userId="532b686441a337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 Verdonk" userId="3b957f1c07bec653" providerId="LiveId" clId="{31AA8F2A-CEDB-4627-8027-96740A306C89}"/>
    <pc:docChg chg="modSld">
      <pc:chgData name="Piet Verdonk" userId="3b957f1c07bec653" providerId="LiveId" clId="{31AA8F2A-CEDB-4627-8027-96740A306C89}" dt="2022-07-14T10:31:04.744" v="20" actId="14100"/>
      <pc:docMkLst>
        <pc:docMk/>
      </pc:docMkLst>
      <pc:sldChg chg="modSp mod">
        <pc:chgData name="Piet Verdonk" userId="3b957f1c07bec653" providerId="LiveId" clId="{31AA8F2A-CEDB-4627-8027-96740A306C89}" dt="2022-07-14T10:31:04.744" v="20" actId="14100"/>
        <pc:sldMkLst>
          <pc:docMk/>
          <pc:sldMk cId="3513786954" sldId="326"/>
        </pc:sldMkLst>
        <pc:spChg chg="mod">
          <ac:chgData name="Piet Verdonk" userId="3b957f1c07bec653" providerId="LiveId" clId="{31AA8F2A-CEDB-4627-8027-96740A306C89}" dt="2022-07-14T10:31:04.744" v="20" actId="14100"/>
          <ac:spMkLst>
            <pc:docMk/>
            <pc:sldMk cId="3513786954" sldId="326"/>
            <ac:spMk id="2" creationId="{B0EBDA25-B3A0-46F9-B416-F48C3239A7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0205C-6BCB-43B7-BE54-A0AAFD3A9D42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36E-8F88-40F8-9894-A76C1086FC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2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08C5D6-8AE6-45B7-9CF6-98DC6FD5952B}" type="datetimeFigureOut">
              <a:rPr lang="nl-NL" smtClean="0"/>
              <a:pPr/>
              <a:t>28-3-2024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FBDB6D-9416-4103-955A-D780D28F73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Genealogie Verdon(c)k in Reusel en omgeving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394022" cy="16173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nl-NL" dirty="0"/>
              <a:t>Deze genealogie, neemt een aanvang circa 1470.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onderbouwing in de oudste generatie is nog zwak.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het vertrek van metselaar Anthonie Verdonck, omstreeks 1730, naar Waddinxveen gevestigd in de Randstad tot op de huidige dag, met een kern in De Rijp en omgeving.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Wad.Reusel\OvlCornVnkWrvMvdH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392488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17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Wad.Reusel\OvlMvdHovenEchtvCorn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536504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47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Wad.Reusel\OverlJohLeonVnkWrvIndHa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092"/>
            <a:ext cx="6192688" cy="6529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Wad.Reusel\Lies Verdonk en dochter Geurt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643" y="764704"/>
            <a:ext cx="622622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Wad.Reusel\GezinJacVnkvHeijst+Do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63746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Wad.Reusel\50jrGetrVnkvHeij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6085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Wad.Reusel\OvelJac.VerdonkEchtBvHeij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4619625" cy="5010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B276583-EE8E-4F3C-92A5-626B297A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7366"/>
            <a:ext cx="4327201" cy="6623267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F22D67C-935F-4A30-A1D0-DAE7386A9EE0}"/>
              </a:ext>
            </a:extLst>
          </p:cNvPr>
          <p:cNvSpPr/>
          <p:nvPr/>
        </p:nvSpPr>
        <p:spPr>
          <a:xfrm>
            <a:off x="323528" y="4725144"/>
            <a:ext cx="2304256" cy="15624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Voor deel 2 &amp; 3 van deze circulaire zie de 2 volgende dia’s</a:t>
            </a:r>
          </a:p>
        </p:txBody>
      </p:sp>
    </p:spTree>
    <p:extLst>
      <p:ext uri="{BB962C8B-B14F-4D97-AF65-F5344CB8AC3E}">
        <p14:creationId xmlns:p14="http://schemas.microsoft.com/office/powerpoint/2010/main" val="329810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6A866B-9DD0-4CCE-9F8E-4363F743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4279"/>
            <a:ext cx="4464496" cy="66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691246C-C0B9-4C69-9692-F091ECAA3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128312" cy="62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C13F02-0631-436D-BEAF-9225C888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7776864" cy="47525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CC5392C-03EE-4E8F-B927-EF0D3DEA8D5E}"/>
              </a:ext>
            </a:extLst>
          </p:cNvPr>
          <p:cNvSpPr txBox="1"/>
          <p:nvPr/>
        </p:nvSpPr>
        <p:spPr>
          <a:xfrm>
            <a:off x="539552" y="515719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radley Hand ITC" panose="03070402050302030203" pitchFamily="66" charset="0"/>
              </a:rPr>
              <a:t>Reusel als een plaats van herkomst van Verdon(c)ken</a:t>
            </a:r>
            <a:br>
              <a:rPr lang="nl-NL" sz="2400" b="1" dirty="0">
                <a:latin typeface="Bradley Hand ITC" panose="03070402050302030203" pitchFamily="66" charset="0"/>
              </a:rPr>
            </a:br>
            <a:r>
              <a:rPr lang="nl-NL" sz="2400" b="1" dirty="0">
                <a:latin typeface="Bradley Hand ITC" panose="03070402050302030203" pitchFamily="66" charset="0"/>
              </a:rPr>
              <a:t>Historische foto uit Reusel, helaas zonder namen.</a:t>
            </a:r>
            <a:br>
              <a:rPr lang="nl-NL" sz="2400" b="1" dirty="0">
                <a:latin typeface="Bradley Hand ITC" panose="03070402050302030203" pitchFamily="66" charset="0"/>
              </a:rPr>
            </a:br>
            <a:r>
              <a:rPr lang="nl-NL" sz="2400" b="1" dirty="0">
                <a:latin typeface="Bradley Hand ITC" panose="03070402050302030203" pitchFamily="66" charset="0"/>
              </a:rPr>
              <a:t>Prachtige klompjes, rokken, schorten en hoofdbedekkingen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96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Wad.Reusel\Rita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3982286" cy="5989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Wad.Reusel\Anna Maria voork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814387"/>
            <a:ext cx="7290196" cy="5605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Wad.Reusel\Anna Maria binnenk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563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Wad.Reusel\Geboortekaartje binnenkant L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26" y="404664"/>
            <a:ext cx="8234924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69C028C-CDDC-4A4C-9F53-F6F56FF1C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5290"/>
            <a:ext cx="5588000" cy="594742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DC8193FB-18CA-4476-B83B-46E8C1514B51}"/>
              </a:ext>
            </a:extLst>
          </p:cNvPr>
          <p:cNvSpPr/>
          <p:nvPr/>
        </p:nvSpPr>
        <p:spPr>
          <a:xfrm>
            <a:off x="4788024" y="5373216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Bron.Kerk</a:t>
            </a:r>
            <a:r>
              <a:rPr lang="nl-NL" dirty="0"/>
              <a:t>-blad De Rijp</a:t>
            </a:r>
          </a:p>
        </p:txBody>
      </p:sp>
    </p:spTree>
    <p:extLst>
      <p:ext uri="{BB962C8B-B14F-4D97-AF65-F5344CB8AC3E}">
        <p14:creationId xmlns:p14="http://schemas.microsoft.com/office/powerpoint/2010/main" val="103021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Wad.Reusel\PowerPointGereed\FamBerOverlPiet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6943628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Wad.Reusel\PowerPointGereed\KarakteristiekeWoPietVnkDeRi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0245"/>
            <a:ext cx="7560840" cy="4262891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827584" y="5085184"/>
            <a:ext cx="662473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Karakteristieke woning van Piet Verdonk in De Rijp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Wad.Reusel\PowerPointGereed\FotoBijOvelPietVnkWaDeRi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6143625" cy="5734050"/>
          </a:xfrm>
          <a:prstGeom prst="rect">
            <a:avLst/>
          </a:prstGeom>
          <a:noFill/>
        </p:spPr>
      </p:pic>
      <p:sp>
        <p:nvSpPr>
          <p:cNvPr id="3" name="Afgeschuind hoek zelfde zijde rechthoek 2"/>
          <p:cNvSpPr/>
          <p:nvPr/>
        </p:nvSpPr>
        <p:spPr>
          <a:xfrm>
            <a:off x="6804248" y="4149080"/>
            <a:ext cx="1152128" cy="136815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Zie  vorige</a:t>
            </a:r>
          </a:p>
          <a:p>
            <a:pPr algn="ctr"/>
            <a:r>
              <a:rPr lang="nl-NL" dirty="0"/>
              <a:t>dia</a:t>
            </a:r>
          </a:p>
        </p:txBody>
      </p:sp>
      <p:sp>
        <p:nvSpPr>
          <p:cNvPr id="2" name="Stroomdiagram: Scheidingslijn 1">
            <a:extLst>
              <a:ext uri="{FF2B5EF4-FFF2-40B4-BE49-F238E27FC236}">
                <a16:creationId xmlns:a16="http://schemas.microsoft.com/office/drawing/2014/main" id="{57F3DD20-ECE1-42C1-B021-CA2502B56500}"/>
              </a:ext>
            </a:extLst>
          </p:cNvPr>
          <p:cNvSpPr/>
          <p:nvPr/>
        </p:nvSpPr>
        <p:spPr>
          <a:xfrm>
            <a:off x="611559" y="6165304"/>
            <a:ext cx="5999609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Pieter Gerardus 2-7-1953 – 19-10-2016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01C430-DAED-4635-ACAB-AE021655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424560" cy="6079169"/>
          </a:xfrm>
          <a:prstGeom prst="rect">
            <a:avLst/>
          </a:prstGeom>
        </p:spPr>
      </p:pic>
      <p:sp>
        <p:nvSpPr>
          <p:cNvPr id="2" name="Vijfhoek 1">
            <a:extLst>
              <a:ext uri="{FF2B5EF4-FFF2-40B4-BE49-F238E27FC236}">
                <a16:creationId xmlns:a16="http://schemas.microsoft.com/office/drawing/2014/main" id="{E4DBE6CF-1363-4BA3-A909-DC823D0D06CC}"/>
              </a:ext>
            </a:extLst>
          </p:cNvPr>
          <p:cNvSpPr/>
          <p:nvPr/>
        </p:nvSpPr>
        <p:spPr>
          <a:xfrm>
            <a:off x="5107882" y="3429000"/>
            <a:ext cx="2232248" cy="28083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vader van Cornelis.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Gerardus Verdonk</a:t>
            </a:r>
          </a:p>
          <a:p>
            <a:pPr algn="ctr"/>
            <a:r>
              <a:rPr lang="nl-NL" dirty="0"/>
              <a:t>1850-1907</a:t>
            </a:r>
          </a:p>
        </p:txBody>
      </p:sp>
    </p:spTree>
    <p:extLst>
      <p:ext uri="{BB962C8B-B14F-4D97-AF65-F5344CB8AC3E}">
        <p14:creationId xmlns:p14="http://schemas.microsoft.com/office/powerpoint/2010/main" val="356444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5DAFDD-2675-484A-A509-C123F77E3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" y="644683"/>
            <a:ext cx="4165848" cy="5568634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C4E7307-31ED-4352-9AF1-400140AEEA3B}"/>
              </a:ext>
            </a:extLst>
          </p:cNvPr>
          <p:cNvSpPr/>
          <p:nvPr/>
        </p:nvSpPr>
        <p:spPr>
          <a:xfrm>
            <a:off x="5094863" y="404664"/>
            <a:ext cx="2520280" cy="3960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Elisabeth Dekker</a:t>
            </a:r>
            <a:br>
              <a:rPr lang="nl-NL" dirty="0"/>
            </a:br>
            <a:r>
              <a:rPr lang="nl-NL" dirty="0"/>
              <a:t>1861-1950</a:t>
            </a:r>
            <a:br>
              <a:rPr lang="nl-NL" dirty="0"/>
            </a:br>
            <a:r>
              <a:rPr lang="nl-NL" dirty="0"/>
              <a:t>trouwde 1890 in de Rijp met Johannes Leonardus  Verdonk 1852-1891 Johannes trouwde eerder met Dina Oudejans.</a:t>
            </a:r>
            <a:br>
              <a:rPr lang="nl-NL" dirty="0"/>
            </a:br>
            <a:r>
              <a:rPr lang="nl-NL" dirty="0"/>
              <a:t>Elisabeth hertrouwde met</a:t>
            </a:r>
          </a:p>
          <a:p>
            <a:pPr algn="ctr"/>
            <a:r>
              <a:rPr lang="nl-NL" dirty="0"/>
              <a:t>Petrus van Opdam</a:t>
            </a:r>
          </a:p>
          <a:p>
            <a:pPr algn="ctr"/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C95E482-B6AB-4A3F-A007-676D5FF9E1B0}"/>
              </a:ext>
            </a:extLst>
          </p:cNvPr>
          <p:cNvSpPr/>
          <p:nvPr/>
        </p:nvSpPr>
        <p:spPr>
          <a:xfrm>
            <a:off x="5148064" y="4437112"/>
            <a:ext cx="252028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Nazaten van dit echtpaar vestigden zich in West Friesland </a:t>
            </a:r>
          </a:p>
        </p:txBody>
      </p:sp>
    </p:spTree>
    <p:extLst>
      <p:ext uri="{BB962C8B-B14F-4D97-AF65-F5344CB8AC3E}">
        <p14:creationId xmlns:p14="http://schemas.microsoft.com/office/powerpoint/2010/main" val="26837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Wad.Reusel\PowerPointGereed\HuwVerdGroe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7841857" cy="1392932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251520" y="2996952"/>
            <a:ext cx="741682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Bovenstaande afb. uit Trouwboek Bergeijk 33 fol6v d.d. 23-2-1716</a:t>
            </a:r>
            <a:br>
              <a:rPr lang="nl-NL" dirty="0"/>
            </a:br>
            <a:r>
              <a:rPr lang="nl-NL" dirty="0"/>
              <a:t>U leest ( veel afkortingen in die tekst) 23 feb. contrahunt matrimonium (zijn sluiten  een huwelijk)  Petrus Adriaen Verdonck en Margareta Joris Groenen Susceperunt (doopgetuigen)  Wouterus Wouters en Lucia Marten Peters</a:t>
            </a:r>
          </a:p>
        </p:txBody>
      </p:sp>
      <p:sp>
        <p:nvSpPr>
          <p:cNvPr id="4" name="Stroomdiagram: Scheidingslijn 3"/>
          <p:cNvSpPr/>
          <p:nvPr/>
        </p:nvSpPr>
        <p:spPr>
          <a:xfrm>
            <a:off x="4932040" y="5445224"/>
            <a:ext cx="2736304" cy="9361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Foto doopboek Hans Verdonk Westerhoven</a:t>
            </a:r>
          </a:p>
        </p:txBody>
      </p:sp>
      <p:sp>
        <p:nvSpPr>
          <p:cNvPr id="5" name="Rol: horizontaal 4">
            <a:extLst>
              <a:ext uri="{FF2B5EF4-FFF2-40B4-BE49-F238E27FC236}">
                <a16:creationId xmlns:a16="http://schemas.microsoft.com/office/drawing/2014/main" id="{6D1A95AC-5CDD-4A74-8F44-1932F94E898C}"/>
              </a:ext>
            </a:extLst>
          </p:cNvPr>
          <p:cNvSpPr/>
          <p:nvPr/>
        </p:nvSpPr>
        <p:spPr>
          <a:xfrm>
            <a:off x="404664" y="5279703"/>
            <a:ext cx="3816424" cy="149736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Met dit echtpaar kwam een  samenvoeging met de Bergeijk genealogie tot stand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01BCAF9-A864-4F91-B7DD-122678F7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0500"/>
            <a:ext cx="4102100" cy="64770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C1D0B18C-762E-422A-A3E4-758956A14069}"/>
              </a:ext>
            </a:extLst>
          </p:cNvPr>
          <p:cNvSpPr/>
          <p:nvPr/>
        </p:nvSpPr>
        <p:spPr>
          <a:xfrm>
            <a:off x="5652120" y="4149080"/>
            <a:ext cx="194421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Cornelis Verdonk</a:t>
            </a:r>
            <a:br>
              <a:rPr lang="nl-NL" dirty="0"/>
            </a:br>
            <a:r>
              <a:rPr lang="nl-NL" dirty="0"/>
              <a:t>1884 -1936</a:t>
            </a:r>
          </a:p>
        </p:txBody>
      </p:sp>
    </p:spTree>
    <p:extLst>
      <p:ext uri="{BB962C8B-B14F-4D97-AF65-F5344CB8AC3E}">
        <p14:creationId xmlns:p14="http://schemas.microsoft.com/office/powerpoint/2010/main" val="2115537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2E1BBB-B809-4207-9142-9AE4450DD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8660"/>
            <a:ext cx="4590510" cy="6120680"/>
          </a:xfrm>
          <a:prstGeom prst="rect">
            <a:avLst/>
          </a:prstGeom>
        </p:spPr>
      </p:pic>
      <p:sp>
        <p:nvSpPr>
          <p:cNvPr id="2" name="Rechthoek: afgeschuinde bovenhoeken 1">
            <a:extLst>
              <a:ext uri="{FF2B5EF4-FFF2-40B4-BE49-F238E27FC236}">
                <a16:creationId xmlns:a16="http://schemas.microsoft.com/office/drawing/2014/main" id="{C19313B8-59B3-48D3-917F-6498E89A36A5}"/>
              </a:ext>
            </a:extLst>
          </p:cNvPr>
          <p:cNvSpPr/>
          <p:nvPr/>
        </p:nvSpPr>
        <p:spPr>
          <a:xfrm>
            <a:off x="5796136" y="1196752"/>
            <a:ext cx="2088232" cy="266429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Cornelis Verdonk</a:t>
            </a:r>
            <a:br>
              <a:rPr lang="nl-NL" dirty="0"/>
            </a:br>
            <a:r>
              <a:rPr lang="nl-NL" dirty="0"/>
              <a:t>1884 – 1936 gehuwd in De Rijp met Maria Schermer</a:t>
            </a:r>
            <a:br>
              <a:rPr lang="nl-NL" dirty="0"/>
            </a:br>
            <a:r>
              <a:rPr lang="nl-NL" dirty="0"/>
              <a:t>1889 - 1967</a:t>
            </a:r>
          </a:p>
        </p:txBody>
      </p:sp>
    </p:spTree>
    <p:extLst>
      <p:ext uri="{BB962C8B-B14F-4D97-AF65-F5344CB8AC3E}">
        <p14:creationId xmlns:p14="http://schemas.microsoft.com/office/powerpoint/2010/main" val="4282213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026D16-F54A-4AC1-AC3D-24C76DAE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7525"/>
            <a:ext cx="3933770" cy="6282950"/>
          </a:xfrm>
          <a:prstGeom prst="rect">
            <a:avLst/>
          </a:prstGeom>
        </p:spPr>
      </p:pic>
      <p:sp>
        <p:nvSpPr>
          <p:cNvPr id="4" name="Hart 3">
            <a:extLst>
              <a:ext uri="{FF2B5EF4-FFF2-40B4-BE49-F238E27FC236}">
                <a16:creationId xmlns:a16="http://schemas.microsoft.com/office/drawing/2014/main" id="{3ADC9048-36FD-4AF4-9B63-6DCA69E872C4}"/>
              </a:ext>
            </a:extLst>
          </p:cNvPr>
          <p:cNvSpPr/>
          <p:nvPr/>
        </p:nvSpPr>
        <p:spPr>
          <a:xfrm>
            <a:off x="4932040" y="3068960"/>
            <a:ext cx="2952328" cy="31683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Trouwfoto</a:t>
            </a:r>
            <a:br>
              <a:rPr lang="nl-NL" dirty="0"/>
            </a:br>
            <a:r>
              <a:rPr lang="nl-NL" dirty="0"/>
              <a:t>Cornelis en</a:t>
            </a:r>
            <a:br>
              <a:rPr lang="nl-NL" dirty="0"/>
            </a:br>
            <a:r>
              <a:rPr lang="nl-NL" dirty="0"/>
              <a:t>Maria</a:t>
            </a:r>
          </a:p>
          <a:p>
            <a:pPr algn="ctr"/>
            <a:r>
              <a:rPr lang="nl-NL" dirty="0"/>
              <a:t>Getrouwd op  31-1-1913</a:t>
            </a:r>
          </a:p>
        </p:txBody>
      </p:sp>
    </p:spTree>
    <p:extLst>
      <p:ext uri="{BB962C8B-B14F-4D97-AF65-F5344CB8AC3E}">
        <p14:creationId xmlns:p14="http://schemas.microsoft.com/office/powerpoint/2010/main" val="4274230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4372C9-93DE-42F0-A3B0-550B7DC09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" y="274340"/>
            <a:ext cx="5143500" cy="6309320"/>
          </a:xfrm>
          <a:prstGeom prst="rect">
            <a:avLst/>
          </a:prstGeom>
        </p:spPr>
      </p:pic>
      <p:sp>
        <p:nvSpPr>
          <p:cNvPr id="2" name="Hart 1">
            <a:extLst>
              <a:ext uri="{FF2B5EF4-FFF2-40B4-BE49-F238E27FC236}">
                <a16:creationId xmlns:a16="http://schemas.microsoft.com/office/drawing/2014/main" id="{B0EBDA25-B3A0-46F9-B416-F48C3239A7E0}"/>
              </a:ext>
            </a:extLst>
          </p:cNvPr>
          <p:cNvSpPr/>
          <p:nvPr/>
        </p:nvSpPr>
        <p:spPr>
          <a:xfrm>
            <a:off x="5724128" y="1404524"/>
            <a:ext cx="2160240" cy="29605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NL" dirty="0"/>
            </a:br>
            <a:r>
              <a:rPr lang="nl-NL" dirty="0"/>
              <a:t> 3 Damens in de bediening. Links Maria </a:t>
            </a:r>
          </a:p>
          <a:p>
            <a:pPr algn="ctr"/>
            <a:r>
              <a:rPr lang="nl-NL" dirty="0"/>
              <a:t>Schermer</a:t>
            </a:r>
          </a:p>
        </p:txBody>
      </p:sp>
    </p:spTree>
    <p:extLst>
      <p:ext uri="{BB962C8B-B14F-4D97-AF65-F5344CB8AC3E}">
        <p14:creationId xmlns:p14="http://schemas.microsoft.com/office/powerpoint/2010/main" val="3513786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5DF5B0E-3638-45FB-A5ED-574C9CF5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9391"/>
            <a:ext cx="3456384" cy="621921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31643CA-2E73-43A8-B121-60188D39921F}"/>
              </a:ext>
            </a:extLst>
          </p:cNvPr>
          <p:cNvSpPr/>
          <p:nvPr/>
        </p:nvSpPr>
        <p:spPr>
          <a:xfrm>
            <a:off x="4716016" y="836712"/>
            <a:ext cx="288032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Cornelis Verdonck</a:t>
            </a:r>
            <a:br>
              <a:rPr lang="nl-NL" dirty="0"/>
            </a:br>
            <a:r>
              <a:rPr lang="nl-NL" dirty="0"/>
              <a:t>1884 – 1936</a:t>
            </a:r>
            <a:br>
              <a:rPr lang="nl-NL" dirty="0"/>
            </a:br>
            <a:r>
              <a:rPr lang="nl-NL" dirty="0"/>
              <a:t>trouwt te De Rijp</a:t>
            </a:r>
            <a:br>
              <a:rPr lang="nl-NL" dirty="0"/>
            </a:br>
            <a:r>
              <a:rPr lang="nl-NL" dirty="0"/>
              <a:t>1913</a:t>
            </a:r>
            <a:br>
              <a:rPr lang="nl-NL" dirty="0"/>
            </a:br>
            <a:r>
              <a:rPr lang="nl-NL" dirty="0"/>
              <a:t>met Maria Schermer</a:t>
            </a:r>
            <a:br>
              <a:rPr lang="nl-NL" dirty="0"/>
            </a:br>
            <a:r>
              <a:rPr lang="nl-NL" dirty="0"/>
              <a:t>1889 - 1967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BF0521E-BC6E-4597-B504-AB02BED7FDCC}"/>
              </a:ext>
            </a:extLst>
          </p:cNvPr>
          <p:cNvSpPr/>
          <p:nvPr/>
        </p:nvSpPr>
        <p:spPr>
          <a:xfrm>
            <a:off x="4860032" y="4149080"/>
            <a:ext cx="273630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 dit huwelijk zijn 12 kinderen geboren. Drie zijn jong overleden</a:t>
            </a:r>
          </a:p>
        </p:txBody>
      </p:sp>
    </p:spTree>
    <p:extLst>
      <p:ext uri="{BB962C8B-B14F-4D97-AF65-F5344CB8AC3E}">
        <p14:creationId xmlns:p14="http://schemas.microsoft.com/office/powerpoint/2010/main" val="2559570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Wad.Reusel\Joh.Leon.Verdonk1852-1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536504" cy="5802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594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1700A5-597D-44C5-B2C2-00E9CEB6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200800" cy="5586218"/>
          </a:xfrm>
          <a:prstGeom prst="rect">
            <a:avLst/>
          </a:prstGeom>
        </p:spPr>
      </p:pic>
      <p:sp>
        <p:nvSpPr>
          <p:cNvPr id="2" name="Stroomdiagram: Scheidingslijn 1">
            <a:extLst>
              <a:ext uri="{FF2B5EF4-FFF2-40B4-BE49-F238E27FC236}">
                <a16:creationId xmlns:a16="http://schemas.microsoft.com/office/drawing/2014/main" id="{63CC97B8-5F73-4030-9499-A22A7125F3C2}"/>
              </a:ext>
            </a:extLst>
          </p:cNvPr>
          <p:cNvSpPr/>
          <p:nvPr/>
        </p:nvSpPr>
        <p:spPr>
          <a:xfrm>
            <a:off x="539552" y="5301208"/>
            <a:ext cx="4248472" cy="4736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Kinderen van Cornelis en Maria</a:t>
            </a:r>
          </a:p>
        </p:txBody>
      </p:sp>
      <p:sp>
        <p:nvSpPr>
          <p:cNvPr id="4" name="Stroomdiagram: Scheidingslijn 3">
            <a:extLst>
              <a:ext uri="{FF2B5EF4-FFF2-40B4-BE49-F238E27FC236}">
                <a16:creationId xmlns:a16="http://schemas.microsoft.com/office/drawing/2014/main" id="{E2C10622-2031-43B9-8CDA-6D791BD5744E}"/>
              </a:ext>
            </a:extLst>
          </p:cNvPr>
          <p:cNvSpPr/>
          <p:nvPr/>
        </p:nvSpPr>
        <p:spPr>
          <a:xfrm>
            <a:off x="539552" y="5993406"/>
            <a:ext cx="7200800" cy="4736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L-R: </a:t>
            </a:r>
            <a:r>
              <a:rPr lang="nl-NL" dirty="0" err="1"/>
              <a:t>Gijs,Maarten,Trien,Cor,Jans,Jan,Koos,Arie</a:t>
            </a:r>
            <a:r>
              <a:rPr lang="nl-NL" dirty="0"/>
              <a:t> en Lou</a:t>
            </a:r>
          </a:p>
        </p:txBody>
      </p:sp>
    </p:spTree>
    <p:extLst>
      <p:ext uri="{BB962C8B-B14F-4D97-AF65-F5344CB8AC3E}">
        <p14:creationId xmlns:p14="http://schemas.microsoft.com/office/powerpoint/2010/main" val="3138819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06553A-6034-4E8E-8048-5282A6C4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7299201" cy="4965154"/>
          </a:xfrm>
          <a:prstGeom prst="rect">
            <a:avLst/>
          </a:prstGeom>
        </p:spPr>
      </p:pic>
      <p:sp>
        <p:nvSpPr>
          <p:cNvPr id="2" name="Golf 1">
            <a:extLst>
              <a:ext uri="{FF2B5EF4-FFF2-40B4-BE49-F238E27FC236}">
                <a16:creationId xmlns:a16="http://schemas.microsoft.com/office/drawing/2014/main" id="{03475167-A54D-46FF-B3CF-351AC0B82481}"/>
              </a:ext>
            </a:extLst>
          </p:cNvPr>
          <p:cNvSpPr/>
          <p:nvPr/>
        </p:nvSpPr>
        <p:spPr>
          <a:xfrm>
            <a:off x="971600" y="5589240"/>
            <a:ext cx="6048672" cy="11338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Moeder met acht van haar kinderen. </a:t>
            </a:r>
            <a:br>
              <a:rPr lang="nl-NL" dirty="0"/>
            </a:br>
            <a:r>
              <a:rPr lang="nl-NL" dirty="0"/>
              <a:t>Namen op vorige dia</a:t>
            </a:r>
          </a:p>
        </p:txBody>
      </p:sp>
    </p:spTree>
    <p:extLst>
      <p:ext uri="{BB962C8B-B14F-4D97-AF65-F5344CB8AC3E}">
        <p14:creationId xmlns:p14="http://schemas.microsoft.com/office/powerpoint/2010/main" val="366052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B8B0D21-489D-4C4B-972B-B981611C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8633"/>
            <a:ext cx="3988693" cy="6120734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B3E2EAA7-A945-4177-847B-5FAA6FB9180C}"/>
              </a:ext>
            </a:extLst>
          </p:cNvPr>
          <p:cNvSpPr/>
          <p:nvPr/>
        </p:nvSpPr>
        <p:spPr>
          <a:xfrm>
            <a:off x="395536" y="4509120"/>
            <a:ext cx="223224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Maria Schermer met haar moeder</a:t>
            </a:r>
            <a:br>
              <a:rPr lang="nl-NL" dirty="0"/>
            </a:br>
            <a:r>
              <a:rPr lang="nl-NL" dirty="0"/>
              <a:t>Catharina </a:t>
            </a:r>
            <a:br>
              <a:rPr lang="nl-NL" dirty="0"/>
            </a:br>
            <a:r>
              <a:rPr lang="nl-NL" dirty="0"/>
              <a:t>Schermer-Braak</a:t>
            </a:r>
          </a:p>
        </p:txBody>
      </p:sp>
    </p:spTree>
    <p:extLst>
      <p:ext uri="{BB962C8B-B14F-4D97-AF65-F5344CB8AC3E}">
        <p14:creationId xmlns:p14="http://schemas.microsoft.com/office/powerpoint/2010/main" val="368462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E2AA447-6F6F-434D-84CF-D1A45CB2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1" y="404663"/>
            <a:ext cx="3771428" cy="6006349"/>
          </a:xfrm>
          <a:prstGeom prst="rect">
            <a:avLst/>
          </a:prstGeom>
        </p:spPr>
      </p:pic>
      <p:sp>
        <p:nvSpPr>
          <p:cNvPr id="8" name="Stroomdiagram: Voorbereiding 7">
            <a:extLst>
              <a:ext uri="{FF2B5EF4-FFF2-40B4-BE49-F238E27FC236}">
                <a16:creationId xmlns:a16="http://schemas.microsoft.com/office/drawing/2014/main" id="{000F1EA3-6823-4AE2-A12B-D4D584264A5F}"/>
              </a:ext>
            </a:extLst>
          </p:cNvPr>
          <p:cNvSpPr/>
          <p:nvPr/>
        </p:nvSpPr>
        <p:spPr>
          <a:xfrm>
            <a:off x="4716016" y="404663"/>
            <a:ext cx="3240360" cy="583264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Cornelis                ( roepnaam Cor) Verdonk</a:t>
            </a:r>
            <a:b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1919-1977.</a:t>
            </a:r>
            <a:b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Dienstplichtig militair 1939-1940.  Cavalarie motorbrigade </a:t>
            </a:r>
          </a:p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 Haag. </a:t>
            </a:r>
            <a:b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Tijdens 2</a:t>
            </a:r>
            <a:r>
              <a:rPr lang="nl-NL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wereldoorlog actief in het verzet, ook bekend als</a:t>
            </a:r>
            <a:b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“ondergrondse”</a:t>
            </a:r>
          </a:p>
        </p:txBody>
      </p:sp>
    </p:spTree>
    <p:extLst>
      <p:ext uri="{BB962C8B-B14F-4D97-AF65-F5344CB8AC3E}">
        <p14:creationId xmlns:p14="http://schemas.microsoft.com/office/powerpoint/2010/main" val="306441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Wad.Reusel\Akte25111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48050" cy="6434286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Wad.Reusel\Vijf Hndtekeningen Vijf 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942172" cy="4293122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4283968" y="4653136"/>
            <a:ext cx="446449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 deze akte d.d. 25-11-1746 zijn de kinderen vermeld van het echtpaar Adriaan Wouter Verdonk  en  Joanna Jacobs. Anthonie vermeld op dia 1 is  vermeld  als vertrokken naar het  “buitenland”. In plaats van een handtekening is een merk geplaatst. Men kon dus niet schrijven</a:t>
            </a:r>
            <a:r>
              <a:rPr lang="nl-NL" sz="1400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Wad.Reusel\Reserve\DeKnarInB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057650" cy="588645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148064" y="1916832"/>
            <a:ext cx="2808312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Cornelis , alias Sam of De Knar, Verdonk</a:t>
            </a:r>
            <a:br>
              <a:rPr lang="nl-NL" dirty="0"/>
            </a:br>
            <a:r>
              <a:rPr lang="nl-NL" dirty="0"/>
              <a:t>26-11-1919 De Rijp</a:t>
            </a:r>
            <a:br>
              <a:rPr lang="nl-NL" dirty="0"/>
            </a:br>
            <a:r>
              <a:rPr lang="nl-NL" dirty="0"/>
              <a:t>8-9-1977 Alkmaar.</a:t>
            </a:r>
            <a:br>
              <a:rPr lang="nl-NL" dirty="0"/>
            </a:br>
            <a:r>
              <a:rPr lang="nl-NL" dirty="0"/>
              <a:t>Trouwde te Alkmaar 14-2-1942 met</a:t>
            </a:r>
            <a:br>
              <a:rPr lang="nl-NL" dirty="0"/>
            </a:br>
            <a:r>
              <a:rPr lang="nl-NL" dirty="0"/>
              <a:t>Cornelia Vleerlaag 11-3-1920 Graft, 23-9-1995 Graft</a:t>
            </a: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Meer informatie op de volgende dia</a:t>
            </a:r>
          </a:p>
        </p:txBody>
      </p:sp>
    </p:spTree>
    <p:extLst>
      <p:ext uri="{BB962C8B-B14F-4D97-AF65-F5344CB8AC3E}">
        <p14:creationId xmlns:p14="http://schemas.microsoft.com/office/powerpoint/2010/main" val="2462770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Wad.Reusel\Reserve\Adv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5486400" cy="278130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683568" y="3645024"/>
            <a:ext cx="691276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Over de teloorgang van de kleine tuinder te Graft;</a:t>
            </a:r>
            <a:br>
              <a:rPr lang="nl-NL" dirty="0"/>
            </a:br>
            <a:r>
              <a:rPr lang="nl-NL" dirty="0"/>
              <a:t>Een gedurfde aankoop van 5 bunder ex tuingrond;</a:t>
            </a:r>
            <a:br>
              <a:rPr lang="nl-NL" dirty="0"/>
            </a:br>
            <a:r>
              <a:rPr lang="nl-NL" dirty="0"/>
              <a:t>De verkoop van deze grond door  Cornelis Verdonk  t.b.v recreanten en</a:t>
            </a:r>
            <a:br>
              <a:rPr lang="nl-NL" dirty="0"/>
            </a:br>
            <a:r>
              <a:rPr lang="nl-NL" dirty="0"/>
              <a:t>het Provincie bestuur  die deze handel omzeep hielp.</a:t>
            </a:r>
            <a:br>
              <a:rPr lang="nl-NL" dirty="0"/>
            </a:br>
            <a:r>
              <a:rPr lang="nl-NL" dirty="0"/>
              <a:t>Het is te lezen in: “Tuinderijen van toen. Welgelegen in de Eilandspolder” Uitgegeven door De Oudheidkundige Vereniging Het Schermereiland.</a:t>
            </a:r>
          </a:p>
        </p:txBody>
      </p:sp>
    </p:spTree>
    <p:extLst>
      <p:ext uri="{BB962C8B-B14F-4D97-AF65-F5344CB8AC3E}">
        <p14:creationId xmlns:p14="http://schemas.microsoft.com/office/powerpoint/2010/main" val="3550487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Wad.Reusel\PowerPointGereed\Si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5600"/>
            <a:ext cx="7272807" cy="6411752"/>
          </a:xfrm>
          <a:prstGeom prst="rect">
            <a:avLst/>
          </a:prstGeom>
          <a:noFill/>
        </p:spPr>
      </p:pic>
      <p:sp>
        <p:nvSpPr>
          <p:cNvPr id="4" name="Stroomdiagram: Scheidingslijn 3"/>
          <p:cNvSpPr/>
          <p:nvPr/>
        </p:nvSpPr>
        <p:spPr>
          <a:xfrm rot="5400000" flipV="1">
            <a:off x="4644008" y="3284984"/>
            <a:ext cx="6336704" cy="2880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Siem Verdonk Graft 1946 </a:t>
            </a:r>
            <a:r>
              <a:rPr lang="nl-NL" dirty="0" err="1"/>
              <a:t>gep.directeur</a:t>
            </a:r>
            <a:r>
              <a:rPr lang="nl-NL" dirty="0"/>
              <a:t> </a:t>
            </a:r>
            <a:r>
              <a:rPr lang="nl-NL" dirty="0" err="1"/>
              <a:t>Verwol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214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Wad.Reusel\PowerPointGereed\Knipsel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44380"/>
            <a:ext cx="4104456" cy="6161195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508104" y="1340768"/>
            <a:ext cx="2160240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  de volgende dia van Li-Re:</a:t>
            </a:r>
            <a:br>
              <a:rPr lang="nl-NL" dirty="0"/>
            </a:br>
            <a:r>
              <a:rPr lang="nl-NL" dirty="0"/>
              <a:t>Piet 1953; (Overl. in 2016) Ina 1944; Atie 1949; Gijs 1952 ; Kees 1959 en de burgemeester van Graft De Rijp Mw. H.R. Oosterop - van Leusen.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64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Wad.Reusel\PowerPointGereed\VijfKunst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632848" cy="5409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034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9DBD66-4651-4B63-AAA3-A56AAC6D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116564" cy="48895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8E9467B-F0FB-4B30-8243-81FF01B4EF8B}"/>
              </a:ext>
            </a:extLst>
          </p:cNvPr>
          <p:cNvSpPr txBox="1"/>
          <p:nvPr/>
        </p:nvSpPr>
        <p:spPr>
          <a:xfrm>
            <a:off x="467544" y="53732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Beeldend kunstenaar Ina ( officieel Clasina Maria ) Verdonk. Studeerde 1970-1977 aan de Rietveld Academie en Rijksacademie Te Amsterdam. De Eilandspolder en omgeving hebben haar werk sterk beïnvloed               Bron. “Rijper Portretten” van Es Hansen.</a:t>
            </a:r>
          </a:p>
        </p:txBody>
      </p:sp>
    </p:spTree>
    <p:extLst>
      <p:ext uri="{BB962C8B-B14F-4D97-AF65-F5344CB8AC3E}">
        <p14:creationId xmlns:p14="http://schemas.microsoft.com/office/powerpoint/2010/main" val="402621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Wad.Reusel\PowerPointGereed\Ina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5019675" cy="6381328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724128" y="1340768"/>
            <a:ext cx="2304256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Beeldend </a:t>
            </a:r>
          </a:p>
          <a:p>
            <a:pPr algn="ctr"/>
            <a:r>
              <a:rPr lang="nl-NL"/>
              <a:t>kunstenaar</a:t>
            </a:r>
            <a:br>
              <a:rPr lang="nl-NL" dirty="0"/>
            </a:br>
            <a:r>
              <a:rPr lang="nl-NL" dirty="0"/>
              <a:t>Ina ( Clasina Maria )</a:t>
            </a:r>
            <a:br>
              <a:rPr lang="nl-NL" dirty="0"/>
            </a:br>
            <a:r>
              <a:rPr lang="nl-NL" dirty="0"/>
              <a:t>Verdonk</a:t>
            </a:r>
          </a:p>
          <a:p>
            <a:pPr algn="ctr"/>
            <a:r>
              <a:rPr lang="nl-NL" dirty="0"/>
              <a:t>geboren Graft</a:t>
            </a:r>
          </a:p>
          <a:p>
            <a:pPr algn="ctr"/>
            <a:r>
              <a:rPr lang="nl-NL" dirty="0"/>
              <a:t>1944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871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047EC1-F6FD-4C9E-9B17-E078AFB6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913237" cy="615853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5BF9E74-2E57-475D-8FAB-8B3375079260}"/>
              </a:ext>
            </a:extLst>
          </p:cNvPr>
          <p:cNvSpPr txBox="1"/>
          <p:nvPr/>
        </p:nvSpPr>
        <p:spPr>
          <a:xfrm>
            <a:off x="4691214" y="1124744"/>
            <a:ext cx="2952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Gerardus, roepnaam Gijs,</a:t>
            </a:r>
          </a:p>
          <a:p>
            <a:r>
              <a:rPr lang="nl-NL" dirty="0"/>
              <a:t>16-10-1915 – 8-6-1995</a:t>
            </a:r>
          </a:p>
          <a:p>
            <a:endParaRPr lang="nl-NL" dirty="0"/>
          </a:p>
          <a:p>
            <a:r>
              <a:rPr lang="nl-NL" dirty="0"/>
              <a:t>Gijs was tijdens de 2</a:t>
            </a:r>
            <a:r>
              <a:rPr lang="nl-NL" baseline="30000" dirty="0"/>
              <a:t>e</a:t>
            </a:r>
            <a:r>
              <a:rPr lang="nl-NL" dirty="0"/>
              <a:t> wereldoorlog actief in het verzet, ook bekend als de ondergrondse.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Een zuster van zijn vader, Catharina Verdonk, weduwe van  Laurentius A . Boots , bewoonde een boerderij in West Beemster, waar de ondergrondse wapens verborgen</a:t>
            </a:r>
          </a:p>
        </p:txBody>
      </p:sp>
    </p:spTree>
    <p:extLst>
      <p:ext uri="{BB962C8B-B14F-4D97-AF65-F5344CB8AC3E}">
        <p14:creationId xmlns:p14="http://schemas.microsoft.com/office/powerpoint/2010/main" val="975214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BEA979-52EC-4EA2-82E9-2A3E2201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200247" cy="4974336"/>
          </a:xfrm>
          <a:prstGeom prst="rect">
            <a:avLst/>
          </a:prstGeom>
        </p:spPr>
      </p:pic>
      <p:sp>
        <p:nvSpPr>
          <p:cNvPr id="2" name="Dubbele golf 1">
            <a:extLst>
              <a:ext uri="{FF2B5EF4-FFF2-40B4-BE49-F238E27FC236}">
                <a16:creationId xmlns:a16="http://schemas.microsoft.com/office/drawing/2014/main" id="{BAF0D2EF-A494-49C1-9F36-EC84C25B9B0E}"/>
              </a:ext>
            </a:extLst>
          </p:cNvPr>
          <p:cNvSpPr/>
          <p:nvPr/>
        </p:nvSpPr>
        <p:spPr>
          <a:xfrm>
            <a:off x="683567" y="5373216"/>
            <a:ext cx="7200247" cy="1296144"/>
          </a:xfrm>
          <a:prstGeom prst="doubleWave">
            <a:avLst>
              <a:gd name="adj1" fmla="val 6250"/>
              <a:gd name="adj2" fmla="val -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Boerderij van  Louwerens Boots 1871-1933 gehuwd met Catharina Verdonk 1880-1956.</a:t>
            </a:r>
            <a:br>
              <a:rPr lang="nl-NL" dirty="0"/>
            </a:br>
            <a:r>
              <a:rPr lang="nl-NL" dirty="0"/>
              <a:t>Adres boerderij. Westdijk 13 Beemster.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6196D8-2F38-4D29-9C3E-F2A43C0C67D3}"/>
              </a:ext>
            </a:extLst>
          </p:cNvPr>
          <p:cNvSpPr txBox="1"/>
          <p:nvPr/>
        </p:nvSpPr>
        <p:spPr>
          <a:xfrm>
            <a:off x="3779912" y="33265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Foto Historisch Genootschap Beemster</a:t>
            </a:r>
          </a:p>
        </p:txBody>
      </p:sp>
    </p:spTree>
    <p:extLst>
      <p:ext uri="{BB962C8B-B14F-4D97-AF65-F5344CB8AC3E}">
        <p14:creationId xmlns:p14="http://schemas.microsoft.com/office/powerpoint/2010/main" val="3044611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A7FB33-D37C-4016-8A45-B719BFCC8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5192813" cy="6329996"/>
          </a:xfrm>
          <a:prstGeom prst="rect">
            <a:avLst/>
          </a:prstGeom>
        </p:spPr>
      </p:pic>
      <p:sp>
        <p:nvSpPr>
          <p:cNvPr id="2" name="Stroomdiagram: Scheidingslijn 1">
            <a:extLst>
              <a:ext uri="{FF2B5EF4-FFF2-40B4-BE49-F238E27FC236}">
                <a16:creationId xmlns:a16="http://schemas.microsoft.com/office/drawing/2014/main" id="{862DC13E-5A10-4C7E-A4F5-17E97AA21785}"/>
              </a:ext>
            </a:extLst>
          </p:cNvPr>
          <p:cNvSpPr/>
          <p:nvPr/>
        </p:nvSpPr>
        <p:spPr>
          <a:xfrm>
            <a:off x="5948389" y="764704"/>
            <a:ext cx="2007987" cy="94982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Begraafplaats</a:t>
            </a:r>
            <a:br>
              <a:rPr lang="nl-NL" dirty="0"/>
            </a:br>
            <a:r>
              <a:rPr lang="nl-NL" dirty="0"/>
              <a:t>West  Beemster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1B25242-2A8D-4159-97CA-DB87A01C1B88}"/>
              </a:ext>
            </a:extLst>
          </p:cNvPr>
          <p:cNvSpPr txBox="1"/>
          <p:nvPr/>
        </p:nvSpPr>
        <p:spPr>
          <a:xfrm>
            <a:off x="6020397" y="5445224"/>
            <a:ext cx="200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Foto Ria Ransijn-Verdonk</a:t>
            </a:r>
          </a:p>
        </p:txBody>
      </p:sp>
    </p:spTree>
    <p:extLst>
      <p:ext uri="{BB962C8B-B14F-4D97-AF65-F5344CB8AC3E}">
        <p14:creationId xmlns:p14="http://schemas.microsoft.com/office/powerpoint/2010/main" val="26480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Wad.Reusel\AdreVnkmetOu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623326"/>
            <a:ext cx="2960638" cy="5845578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4355976" y="1844824"/>
            <a:ext cx="3096344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André Verdonk</a:t>
            </a:r>
            <a:br>
              <a:rPr lang="nl-NL" b="1" dirty="0"/>
            </a:br>
            <a:r>
              <a:rPr lang="nl-NL" b="1" dirty="0"/>
              <a:t>2-8-1943  31-12-1951</a:t>
            </a:r>
          </a:p>
          <a:p>
            <a:pPr algn="ctr"/>
            <a:r>
              <a:rPr lang="nl-NL" b="1" dirty="0"/>
              <a:t>Vader</a:t>
            </a:r>
            <a:br>
              <a:rPr lang="nl-NL" b="1" dirty="0"/>
            </a:br>
            <a:r>
              <a:rPr lang="nl-NL" b="1" dirty="0"/>
              <a:t>Jacobus J. Verdonk</a:t>
            </a:r>
          </a:p>
          <a:p>
            <a:pPr algn="ctr"/>
            <a:r>
              <a:rPr lang="nl-NL" b="1" dirty="0"/>
              <a:t>16-3-1898  17-11-1957</a:t>
            </a:r>
          </a:p>
          <a:p>
            <a:pPr algn="ctr"/>
            <a:r>
              <a:rPr lang="nl-NL" b="1" dirty="0"/>
              <a:t>Moeder</a:t>
            </a:r>
          </a:p>
          <a:p>
            <a:pPr algn="ctr"/>
            <a:r>
              <a:rPr lang="nl-NL" b="1" dirty="0"/>
              <a:t>Clazina M H v.d. Brink</a:t>
            </a:r>
          </a:p>
          <a:p>
            <a:pPr algn="ctr"/>
            <a:r>
              <a:rPr lang="nl-NL" b="1" dirty="0"/>
              <a:t>12-2-1901  19-12-1978</a:t>
            </a:r>
          </a:p>
        </p:txBody>
      </p:sp>
    </p:spTree>
    <p:extLst>
      <p:ext uri="{BB962C8B-B14F-4D97-AF65-F5344CB8AC3E}">
        <p14:creationId xmlns:p14="http://schemas.microsoft.com/office/powerpoint/2010/main" val="1703626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412758E-546F-4782-9D4C-DD66FFA5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5100"/>
            <a:ext cx="4229100" cy="6527800"/>
          </a:xfrm>
          <a:prstGeom prst="rect">
            <a:avLst/>
          </a:prstGeom>
        </p:spPr>
      </p:pic>
      <p:sp>
        <p:nvSpPr>
          <p:cNvPr id="2" name="Zeshoek 1">
            <a:extLst>
              <a:ext uri="{FF2B5EF4-FFF2-40B4-BE49-F238E27FC236}">
                <a16:creationId xmlns:a16="http://schemas.microsoft.com/office/drawing/2014/main" id="{6C4CE88C-114A-429E-B75E-A2129E8AE745}"/>
              </a:ext>
            </a:extLst>
          </p:cNvPr>
          <p:cNvSpPr/>
          <p:nvPr/>
        </p:nvSpPr>
        <p:spPr>
          <a:xfrm>
            <a:off x="6084168" y="1772816"/>
            <a:ext cx="1728192" cy="28803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Jacobus (Koos) </a:t>
            </a:r>
            <a:br>
              <a:rPr lang="nl-NL" dirty="0"/>
            </a:br>
            <a:r>
              <a:rPr lang="nl-NL" dirty="0"/>
              <a:t>Verdonk</a:t>
            </a:r>
            <a:br>
              <a:rPr lang="nl-NL" dirty="0"/>
            </a:br>
            <a:r>
              <a:rPr lang="nl-NL" dirty="0"/>
              <a:t>zoon van</a:t>
            </a:r>
            <a:br>
              <a:rPr lang="nl-NL" dirty="0"/>
            </a:br>
            <a:r>
              <a:rPr lang="nl-NL" dirty="0"/>
              <a:t>Cornelis en Maria </a:t>
            </a:r>
          </a:p>
        </p:txBody>
      </p:sp>
    </p:spTree>
    <p:extLst>
      <p:ext uri="{BB962C8B-B14F-4D97-AF65-F5344CB8AC3E}">
        <p14:creationId xmlns:p14="http://schemas.microsoft.com/office/powerpoint/2010/main" val="4217915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Wad.Reusel\KoosSamg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4248472" cy="5615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604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39A442-E11D-41C1-A254-4C0DB805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537"/>
            <a:ext cx="7488832" cy="55187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949D80-518B-4FC4-ABC9-FDF662D9CA86}"/>
              </a:ext>
            </a:extLst>
          </p:cNvPr>
          <p:cNvSpPr txBox="1"/>
          <p:nvPr/>
        </p:nvSpPr>
        <p:spPr>
          <a:xfrm>
            <a:off x="1907704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Vervolg van dit artikel op volgende dia</a:t>
            </a:r>
          </a:p>
        </p:txBody>
      </p:sp>
    </p:spTree>
    <p:extLst>
      <p:ext uri="{BB962C8B-B14F-4D97-AF65-F5344CB8AC3E}">
        <p14:creationId xmlns:p14="http://schemas.microsoft.com/office/powerpoint/2010/main" val="210639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63F4AC3-E0E2-4555-A60C-8137C0698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33133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6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Wad.Reusel\OverlVernkEchtRanzi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192688" cy="6328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268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Wad.Reusel\LouVerdonk1933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10445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Wad.Reusel\TonnyVerd-deHaardt1919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248472" cy="608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Wad.Reusel\PowerPointGereed\Circulaire van OverlKoos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54" y="537198"/>
            <a:ext cx="7005590" cy="548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070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Wad.Reusel\PowerPointGereed\OverlKoosVnk1961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1949"/>
            <a:ext cx="3816424" cy="6307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695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D553E40-7596-44F2-8443-1630E32EA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564735" cy="6358175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7AEEC25-2CE1-46AC-BA13-5E9221CDD2BB}"/>
              </a:ext>
            </a:extLst>
          </p:cNvPr>
          <p:cNvSpPr/>
          <p:nvPr/>
        </p:nvSpPr>
        <p:spPr>
          <a:xfrm>
            <a:off x="6960271" y="685919"/>
            <a:ext cx="1788193" cy="280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Dorpsstraat 38 De Rijp.</a:t>
            </a:r>
            <a:br>
              <a:rPr lang="nl-NL" dirty="0"/>
            </a:br>
            <a:r>
              <a:rPr lang="nl-NL" dirty="0"/>
              <a:t>Woning van</a:t>
            </a:r>
            <a:br>
              <a:rPr lang="nl-NL" dirty="0"/>
            </a:br>
            <a:r>
              <a:rPr lang="nl-NL" dirty="0"/>
              <a:t>Jacobus Verdonk </a:t>
            </a:r>
            <a:r>
              <a:rPr lang="nl-NL" dirty="0" err="1"/>
              <a:t>tr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10-1-1917 met</a:t>
            </a:r>
            <a:br>
              <a:rPr lang="nl-NL" dirty="0"/>
            </a:br>
            <a:r>
              <a:rPr lang="nl-NL" dirty="0"/>
              <a:t>Catharina</a:t>
            </a:r>
            <a:br>
              <a:rPr lang="nl-NL" dirty="0"/>
            </a:br>
            <a:r>
              <a:rPr lang="nl-NL" dirty="0"/>
              <a:t>Jongkind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3CB4EB-012E-4181-B310-AAAF49556013}"/>
              </a:ext>
            </a:extLst>
          </p:cNvPr>
          <p:cNvSpPr/>
          <p:nvPr/>
        </p:nvSpPr>
        <p:spPr>
          <a:xfrm>
            <a:off x="6300192" y="5488399"/>
            <a:ext cx="2148233" cy="98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 de volgende dia hun enige zoon </a:t>
            </a:r>
          </a:p>
        </p:txBody>
      </p:sp>
    </p:spTree>
    <p:extLst>
      <p:ext uri="{BB962C8B-B14F-4D97-AF65-F5344CB8AC3E}">
        <p14:creationId xmlns:p14="http://schemas.microsoft.com/office/powerpoint/2010/main" val="81151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Wad.Reusel\FrCornvGemertMJ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064482" cy="5472608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4788024" y="1772816"/>
            <a:ext cx="295232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Franciscus Cornelis  van Gemert</a:t>
            </a:r>
            <a:br>
              <a:rPr lang="nl-NL" dirty="0"/>
            </a:br>
            <a:r>
              <a:rPr lang="nl-NL" dirty="0"/>
              <a:t>29-12-1909  1-2-1998</a:t>
            </a:r>
          </a:p>
          <a:p>
            <a:pPr algn="ctr"/>
            <a:r>
              <a:rPr lang="nl-NL" dirty="0"/>
              <a:t>Maria Johanna Verdonk</a:t>
            </a:r>
          </a:p>
          <a:p>
            <a:pPr algn="ctr"/>
            <a:r>
              <a:rPr lang="nl-NL" dirty="0"/>
              <a:t>17-11-1905  13-11-1983</a:t>
            </a:r>
          </a:p>
        </p:txBody>
      </p:sp>
    </p:spTree>
    <p:extLst>
      <p:ext uri="{BB962C8B-B14F-4D97-AF65-F5344CB8AC3E}">
        <p14:creationId xmlns:p14="http://schemas.microsoft.com/office/powerpoint/2010/main" val="4224993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BEF0E6-3E5E-43AE-A32D-DB162D62F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9732"/>
            <a:ext cx="3187948" cy="61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75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8DA059-CFA1-49F0-8E73-7D8BCA744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361420" cy="493155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0B5057F-9F21-485C-B84C-5B6FD82ED8FB}"/>
              </a:ext>
            </a:extLst>
          </p:cNvPr>
          <p:cNvSpPr txBox="1"/>
          <p:nvPr/>
        </p:nvSpPr>
        <p:spPr>
          <a:xfrm>
            <a:off x="467544" y="5445224"/>
            <a:ext cx="73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Cornelis Verdonk 1891-1971 en Maartje (Ma) Vlaar 1892-1976</a:t>
            </a:r>
            <a:br>
              <a:rPr lang="nl-NL" dirty="0"/>
            </a:br>
            <a:r>
              <a:rPr lang="nl-NL" dirty="0"/>
              <a:t>      getrouwd Hoogkarspel 2-5-1918.  Zie ook de volgende dia.</a:t>
            </a:r>
          </a:p>
        </p:txBody>
      </p:sp>
    </p:spTree>
    <p:extLst>
      <p:ext uri="{BB962C8B-B14F-4D97-AF65-F5344CB8AC3E}">
        <p14:creationId xmlns:p14="http://schemas.microsoft.com/office/powerpoint/2010/main" val="2979374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person, gebouw&#10;&#10;Automatisch gegenereerde beschrijving">
            <a:extLst>
              <a:ext uri="{FF2B5EF4-FFF2-40B4-BE49-F238E27FC236}">
                <a16:creationId xmlns:a16="http://schemas.microsoft.com/office/drawing/2014/main" id="{92974119-C358-7A65-96A8-B78EE9239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79434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6DF58AD-D621-AD4A-A1AA-2778FA78FC81}"/>
              </a:ext>
            </a:extLst>
          </p:cNvPr>
          <p:cNvSpPr txBox="1"/>
          <p:nvPr/>
        </p:nvSpPr>
        <p:spPr>
          <a:xfrm flipH="1" flipV="1">
            <a:off x="9684567" y="6381327"/>
            <a:ext cx="7200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Cornelis Verdonk 1891-1971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B67F4FC-7001-5F41-CBCC-1A32E0853E9D}"/>
              </a:ext>
            </a:extLst>
          </p:cNvPr>
          <p:cNvSpPr txBox="1"/>
          <p:nvPr/>
        </p:nvSpPr>
        <p:spPr>
          <a:xfrm>
            <a:off x="1259632" y="6058161"/>
            <a:ext cx="6158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Cornelis Verdonk 1891-1971, 4</a:t>
            </a:r>
            <a:r>
              <a:rPr lang="nl-NL" baseline="30000" dirty="0"/>
              <a:t>e</a:t>
            </a:r>
            <a:r>
              <a:rPr lang="nl-NL" dirty="0"/>
              <a:t> militair van links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169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A0B4A5-6A77-464D-BE05-BC18DFD4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0962"/>
            <a:ext cx="60579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851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3725FC-B3B6-44DC-A3C0-A1945E07A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4302"/>
            <a:ext cx="3240347" cy="6429396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3372F8B-E56C-4715-9D8B-AEE7ABE21725}"/>
              </a:ext>
            </a:extLst>
          </p:cNvPr>
          <p:cNvSpPr/>
          <p:nvPr/>
        </p:nvSpPr>
        <p:spPr>
          <a:xfrm>
            <a:off x="323528" y="4725144"/>
            <a:ext cx="2736304" cy="1778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De overleden ouders</a:t>
            </a:r>
            <a:br>
              <a:rPr lang="nl-NL" dirty="0"/>
            </a:br>
            <a:r>
              <a:rPr lang="nl-NL" dirty="0"/>
              <a:t>Jozef A.M. Verdonk</a:t>
            </a:r>
            <a:br>
              <a:rPr lang="nl-NL" dirty="0"/>
            </a:br>
            <a:r>
              <a:rPr lang="nl-NL" dirty="0"/>
              <a:t>1954 – 2017 en</a:t>
            </a:r>
            <a:br>
              <a:rPr lang="nl-NL" dirty="0"/>
            </a:br>
            <a:r>
              <a:rPr lang="nl-NL" dirty="0"/>
              <a:t>Margaretha A.M.</a:t>
            </a:r>
            <a:br>
              <a:rPr lang="nl-NL" dirty="0"/>
            </a:br>
            <a:r>
              <a:rPr lang="nl-NL" dirty="0"/>
              <a:t>Andriol 1954-2017</a:t>
            </a:r>
          </a:p>
        </p:txBody>
      </p:sp>
    </p:spTree>
    <p:extLst>
      <p:ext uri="{BB962C8B-B14F-4D97-AF65-F5344CB8AC3E}">
        <p14:creationId xmlns:p14="http://schemas.microsoft.com/office/powerpoint/2010/main" val="335797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Wad.Reusel\AdvHeniette Verdonk de Bilt 08-11-'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248472" cy="6240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075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Wad.Reusel\PowerPointGereed\J.J.Verdonk 1943-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733424"/>
            <a:ext cx="6434128" cy="4711799"/>
          </a:xfrm>
          <a:prstGeom prst="rect">
            <a:avLst/>
          </a:prstGeom>
          <a:noFill/>
        </p:spPr>
      </p:pic>
      <p:sp>
        <p:nvSpPr>
          <p:cNvPr id="3" name="Stroomdiagram: Scheidingslijn 2"/>
          <p:cNvSpPr/>
          <p:nvPr/>
        </p:nvSpPr>
        <p:spPr>
          <a:xfrm>
            <a:off x="1979712" y="5949280"/>
            <a:ext cx="3384376" cy="5177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Zie ook volgende dia</a:t>
            </a:r>
          </a:p>
        </p:txBody>
      </p:sp>
    </p:spTree>
    <p:extLst>
      <p:ext uri="{BB962C8B-B14F-4D97-AF65-F5344CB8AC3E}">
        <p14:creationId xmlns:p14="http://schemas.microsoft.com/office/powerpoint/2010/main" val="372079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Wad.Reusel\BidprtJohLaurVnk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624736" cy="601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682</TotalTime>
  <Words>904</Words>
  <Application>Microsoft Office PowerPoint</Application>
  <PresentationFormat>Diavoorstelling (4:3)</PresentationFormat>
  <Paragraphs>67</Paragraphs>
  <Slides>64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64</vt:i4>
      </vt:variant>
    </vt:vector>
  </HeadingPairs>
  <TitlesOfParts>
    <vt:vector size="70" baseType="lpstr">
      <vt:lpstr>Bradley Hand ITC</vt:lpstr>
      <vt:lpstr>Calibri</vt:lpstr>
      <vt:lpstr>Century Schoolbook</vt:lpstr>
      <vt:lpstr>Wingdings</vt:lpstr>
      <vt:lpstr>Wingdings 2</vt:lpstr>
      <vt:lpstr>Overvloed</vt:lpstr>
      <vt:lpstr>Genealogie Verdon(c)k in Reusel en omgeving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Verdon(c)k in Reusel en omgeving</dc:title>
  <dc:creator>Nieuwe Gebruiker</dc:creator>
  <cp:lastModifiedBy>Piet Verdonk</cp:lastModifiedBy>
  <cp:revision>107</cp:revision>
  <dcterms:created xsi:type="dcterms:W3CDTF">2016-02-02T18:30:13Z</dcterms:created>
  <dcterms:modified xsi:type="dcterms:W3CDTF">2024-03-28T18:17:54Z</dcterms:modified>
</cp:coreProperties>
</file>